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125" d="100"/>
          <a:sy n="125" d="100"/>
        </p:scale>
        <p:origin x="-1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035D10-3810-0B3B-1E54-392CF67E7F1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FCC198D-3676-F466-3D9C-155705C5B6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EE04561-3B1C-1118-DCC3-D8BBBA5A6155}"/>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5" name="フッター プレースホルダー 4">
            <a:extLst>
              <a:ext uri="{FF2B5EF4-FFF2-40B4-BE49-F238E27FC236}">
                <a16:creationId xmlns:a16="http://schemas.microsoft.com/office/drawing/2014/main" id="{3C188A65-A39B-3EAD-38DB-E099AAAF483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B5D8A5-60FA-9EC8-B0D8-A7E53454D032}"/>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1509318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84DD9-537A-245F-5B0C-8E0F3C2A77E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2EA16F1-2250-68F9-86B0-4A0342EA322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116F48-63E9-EB5A-A678-A6FB19FA1EB4}"/>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5" name="フッター プレースホルダー 4">
            <a:extLst>
              <a:ext uri="{FF2B5EF4-FFF2-40B4-BE49-F238E27FC236}">
                <a16:creationId xmlns:a16="http://schemas.microsoft.com/office/drawing/2014/main" id="{9CBED49F-7D5C-4279-E5EB-6FDFF6A6E4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5B59A91-0F18-F02D-4F37-27E7F25351CA}"/>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351818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C14D655-0EB4-41BB-5E88-87023A2397F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C53ED4E-7267-4079-AEFA-BCC48AF9B7F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35329C3-4B44-6408-95E6-953AC178543D}"/>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5" name="フッター プレースホルダー 4">
            <a:extLst>
              <a:ext uri="{FF2B5EF4-FFF2-40B4-BE49-F238E27FC236}">
                <a16:creationId xmlns:a16="http://schemas.microsoft.com/office/drawing/2014/main" id="{3BC2FCEA-067B-6BC6-7D7A-40E3DDB905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D1B46E-30A2-C441-6B5D-D2ECDF0A64E8}"/>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3699939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93E517-FF21-EE0F-397E-8762CC4E33B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9B83925-E89A-DCC0-35AD-6E025781DEB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80AB966-E90F-8462-C7F4-DB5E928411A2}"/>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5" name="フッター プレースホルダー 4">
            <a:extLst>
              <a:ext uri="{FF2B5EF4-FFF2-40B4-BE49-F238E27FC236}">
                <a16:creationId xmlns:a16="http://schemas.microsoft.com/office/drawing/2014/main" id="{DEBC6128-B992-A895-142B-1DC9FB6282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B57758D-EBD1-E032-C7C6-27E83F334F7E}"/>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1600129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10B8F-602A-CD4B-45B8-72D5F8DF44B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461262-D1F2-3387-0843-6432AE7228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D62AE5B-5BE9-8F41-E9E6-45B4BD16284E}"/>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5" name="フッター プレースホルダー 4">
            <a:extLst>
              <a:ext uri="{FF2B5EF4-FFF2-40B4-BE49-F238E27FC236}">
                <a16:creationId xmlns:a16="http://schemas.microsoft.com/office/drawing/2014/main" id="{4F6FAFF9-EF16-BA3D-AE17-A5F7A203A0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7472E85-833B-0195-411E-2A29335DC95B}"/>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128323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31C04-6922-36D3-3470-AE25ABD170E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ED6D74-63C8-A308-1D4C-382C9CA81CF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6115D04-6D2E-9423-D871-5AAE453E233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6791E44-5228-CB2D-8089-5AB789D5330B}"/>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6" name="フッター プレースホルダー 5">
            <a:extLst>
              <a:ext uri="{FF2B5EF4-FFF2-40B4-BE49-F238E27FC236}">
                <a16:creationId xmlns:a16="http://schemas.microsoft.com/office/drawing/2014/main" id="{98A3FF23-AE01-DD26-CDB0-EE2A35A0FB1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B876A74-85C1-4497-AD6F-0849770E7C4C}"/>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155583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75C147-BF50-6E7C-12A4-EC75A5B86AE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4A2C377-E817-2B63-B142-511B9DE617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BFD828D-2CC1-31FA-9CFD-18A65B88D7D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3AFF3E8-FE64-B027-1346-0B295D0A22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28B71DE-188D-02B8-7DA2-7571ED907F5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A5B2431-B9DD-82A4-F7B1-4F81A169C732}"/>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8" name="フッター プレースホルダー 7">
            <a:extLst>
              <a:ext uri="{FF2B5EF4-FFF2-40B4-BE49-F238E27FC236}">
                <a16:creationId xmlns:a16="http://schemas.microsoft.com/office/drawing/2014/main" id="{C9D7F7F5-9EE6-CA46-77A8-3A4C68B7EF7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65A754E-4641-35F8-0888-1EF5C747B7A3}"/>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387499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9D821-09FE-94F2-432A-A4F3B3AFAA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EA97684-817A-7A3A-AA41-9B4B1BF9BBE3}"/>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4" name="フッター プレースホルダー 3">
            <a:extLst>
              <a:ext uri="{FF2B5EF4-FFF2-40B4-BE49-F238E27FC236}">
                <a16:creationId xmlns:a16="http://schemas.microsoft.com/office/drawing/2014/main" id="{BD2C33FB-D1C1-1C32-DD43-A09E8352367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E35A8A-C911-69B3-121F-E0ED02936BB2}"/>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298436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465D463-71D8-AB4D-5F5B-4FACECFB3518}"/>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3" name="フッター プレースホルダー 2">
            <a:extLst>
              <a:ext uri="{FF2B5EF4-FFF2-40B4-BE49-F238E27FC236}">
                <a16:creationId xmlns:a16="http://schemas.microsoft.com/office/drawing/2014/main" id="{4F90C8CA-CC71-8E5A-589D-E5E8379E623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CCDDAC6-C4FD-3C85-6306-4E55640C0930}"/>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3786964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9C26D-79CB-9E11-7CFB-469CD52427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A35DE6-0210-3B0E-D7F0-9361D8F4D9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E70269D-4043-CE2C-ADBE-4CC55C393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296E57E-B6DD-4D39-A223-760FA1EC035D}"/>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6" name="フッター プレースホルダー 5">
            <a:extLst>
              <a:ext uri="{FF2B5EF4-FFF2-40B4-BE49-F238E27FC236}">
                <a16:creationId xmlns:a16="http://schemas.microsoft.com/office/drawing/2014/main" id="{0E0AA9DA-6090-5A25-0131-3E7E8BD9EA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16BEC2-19AA-18C3-18BC-787B9E0EF01A}"/>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201979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7AF83-2A5E-BF3A-2188-6DACC55326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F3C3FBE-EB5A-67AF-4096-E00EBB3AB4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B73054E-8A01-67A4-DF9D-FB0B6829A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632ADAF-C771-21D8-D323-F7FD19476AF9}"/>
              </a:ext>
            </a:extLst>
          </p:cNvPr>
          <p:cNvSpPr>
            <a:spLocks noGrp="1"/>
          </p:cNvSpPr>
          <p:nvPr>
            <p:ph type="dt" sz="half" idx="10"/>
          </p:nvPr>
        </p:nvSpPr>
        <p:spPr/>
        <p:txBody>
          <a:bodyPr/>
          <a:lstStyle/>
          <a:p>
            <a:fld id="{18329430-CA03-41FC-8E03-2B0FB3FD938B}" type="datetimeFigureOut">
              <a:rPr kumimoji="1" lang="ja-JP" altLang="en-US" smtClean="0"/>
              <a:t>2024/5/20</a:t>
            </a:fld>
            <a:endParaRPr kumimoji="1" lang="ja-JP" altLang="en-US"/>
          </a:p>
        </p:txBody>
      </p:sp>
      <p:sp>
        <p:nvSpPr>
          <p:cNvPr id="6" name="フッター プレースホルダー 5">
            <a:extLst>
              <a:ext uri="{FF2B5EF4-FFF2-40B4-BE49-F238E27FC236}">
                <a16:creationId xmlns:a16="http://schemas.microsoft.com/office/drawing/2014/main" id="{73DBE125-69FE-FE86-3B62-533110EEB3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84520FC-6911-0097-8253-A1CE9A067768}"/>
              </a:ext>
            </a:extLst>
          </p:cNvPr>
          <p:cNvSpPr>
            <a:spLocks noGrp="1"/>
          </p:cNvSpPr>
          <p:nvPr>
            <p:ph type="sldNum" sz="quarter" idx="12"/>
          </p:nvPr>
        </p:nvSpPr>
        <p:spPr/>
        <p:txBody>
          <a:body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1537826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8C96413-FA08-815B-9BE2-DB910A45A5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166C529-3B41-51A2-17F0-3D72F9FDA7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8D1C85-47B2-8B11-678D-16FC2686BC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329430-CA03-41FC-8E03-2B0FB3FD938B}" type="datetimeFigureOut">
              <a:rPr kumimoji="1" lang="ja-JP" altLang="en-US" smtClean="0"/>
              <a:t>2024/5/20</a:t>
            </a:fld>
            <a:endParaRPr kumimoji="1" lang="ja-JP" altLang="en-US"/>
          </a:p>
        </p:txBody>
      </p:sp>
      <p:sp>
        <p:nvSpPr>
          <p:cNvPr id="5" name="フッター プレースホルダー 4">
            <a:extLst>
              <a:ext uri="{FF2B5EF4-FFF2-40B4-BE49-F238E27FC236}">
                <a16:creationId xmlns:a16="http://schemas.microsoft.com/office/drawing/2014/main" id="{CB55B516-232E-0A3A-1EC4-909ADE2E9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216DACF-6E36-87CC-F6FD-F6EB8DD190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FB711F-0EC1-42D2-B122-2F70B0563BEB}" type="slidenum">
              <a:rPr kumimoji="1" lang="ja-JP" altLang="en-US" smtClean="0"/>
              <a:t>‹#›</a:t>
            </a:fld>
            <a:endParaRPr kumimoji="1" lang="ja-JP" altLang="en-US"/>
          </a:p>
        </p:txBody>
      </p:sp>
    </p:spTree>
    <p:extLst>
      <p:ext uri="{BB962C8B-B14F-4D97-AF65-F5344CB8AC3E}">
        <p14:creationId xmlns:p14="http://schemas.microsoft.com/office/powerpoint/2010/main" val="1564065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5E9AB0-4F78-C5E0-FE77-8C3AA246BF95}"/>
              </a:ext>
            </a:extLst>
          </p:cNvPr>
          <p:cNvSpPr>
            <a:spLocks noGrp="1"/>
          </p:cNvSpPr>
          <p:nvPr>
            <p:ph type="ctrTitle"/>
          </p:nvPr>
        </p:nvSpPr>
        <p:spPr/>
        <p:txBody>
          <a:bodyPr/>
          <a:lstStyle/>
          <a:p>
            <a:r>
              <a:rPr kumimoji="1" lang="en-US" altLang="ja-JP" dirty="0"/>
              <a:t>GMM</a:t>
            </a:r>
            <a:r>
              <a:rPr kumimoji="1" lang="ja-JP" altLang="en-US" dirty="0"/>
              <a:t>の学習方法</a:t>
            </a:r>
          </a:p>
        </p:txBody>
      </p:sp>
      <p:sp>
        <p:nvSpPr>
          <p:cNvPr id="3" name="字幕 2">
            <a:extLst>
              <a:ext uri="{FF2B5EF4-FFF2-40B4-BE49-F238E27FC236}">
                <a16:creationId xmlns:a16="http://schemas.microsoft.com/office/drawing/2014/main" id="{ECE1047C-F42A-6B4D-B5BB-25D07034750B}"/>
              </a:ext>
            </a:extLst>
          </p:cNvPr>
          <p:cNvSpPr>
            <a:spLocks noGrp="1"/>
          </p:cNvSpPr>
          <p:nvPr>
            <p:ph type="subTitle" idx="1"/>
          </p:nvPr>
        </p:nvSpPr>
        <p:spPr/>
        <p:txBody>
          <a:bodyPr/>
          <a:lstStyle/>
          <a:p>
            <a:r>
              <a:rPr lang="ja-JP" altLang="en-US" dirty="0"/>
              <a:t>富永，山口</a:t>
            </a:r>
            <a:endParaRPr kumimoji="1" lang="ja-JP" altLang="en-US" dirty="0"/>
          </a:p>
        </p:txBody>
      </p:sp>
    </p:spTree>
    <p:extLst>
      <p:ext uri="{BB962C8B-B14F-4D97-AF65-F5344CB8AC3E}">
        <p14:creationId xmlns:p14="http://schemas.microsoft.com/office/powerpoint/2010/main" val="3882096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2.1.2 </a:t>
            </a:r>
            <a:r>
              <a:rPr kumimoji="1" lang="ja-JP" altLang="en-US" dirty="0">
                <a:solidFill>
                  <a:schemeClr val="accent1"/>
                </a:solidFill>
              </a:rPr>
              <a:t>ガウス分布の最尤推定</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a:xfrm>
                <a:off x="838200" y="1527142"/>
                <a:ext cx="10515600" cy="4649821"/>
              </a:xfrm>
            </p:spPr>
            <p:txBody>
              <a:bodyPr>
                <a:normAutofit fontScale="85000" lnSpcReduction="10000"/>
              </a:bodyPr>
              <a:lstStyle/>
              <a:p>
                <a:pPr marL="0" indent="0">
                  <a:buNone/>
                </a:pPr>
                <a:r>
                  <a:rPr lang="ja-JP" altLang="en-US" dirty="0"/>
                  <a:t>対数尤度の</a:t>
                </a:r>
                <a14:m>
                  <m:oMath xmlns:m="http://schemas.openxmlformats.org/officeDocument/2006/math">
                    <m:r>
                      <a:rPr lang="ja-JP" altLang="en-US" b="1" i="1" smtClean="0">
                        <a:latin typeface="Cambria Math" panose="02040503050406030204" pitchFamily="18" charset="0"/>
                      </a:rPr>
                      <m:t>𝝁</m:t>
                    </m:r>
                  </m:oMath>
                </a14:m>
                <a:r>
                  <a:rPr lang="ja-JP" altLang="en-US" dirty="0"/>
                  <a:t>についての導関数は</a:t>
                </a:r>
                <a:endParaRPr lang="en-US" altLang="ja-JP" dirty="0"/>
              </a:p>
              <a:p>
                <a:pPr marL="0" indent="0">
                  <a:buNone/>
                </a:pPr>
                <a:endParaRPr lang="en-US" altLang="ja-JP" dirty="0"/>
              </a:p>
              <a:p>
                <a:pPr marL="0" indent="0">
                  <a:buNone/>
                </a:pPr>
                <a:r>
                  <a:rPr lang="ja-JP" altLang="en-US" dirty="0"/>
                  <a:t>であり，これを</a:t>
                </a:r>
                <a:r>
                  <a:rPr lang="en-US" altLang="ja-JP" dirty="0"/>
                  <a:t>0</a:t>
                </a:r>
                <a:r>
                  <a:rPr lang="ja-JP" altLang="en-US" dirty="0"/>
                  <a:t>とおくと，平均の最尤値が得られる．</a:t>
                </a:r>
                <a:endParaRPr lang="en-US" altLang="ja-JP" dirty="0"/>
              </a:p>
              <a:p>
                <a:pPr marL="0" indent="0">
                  <a:buNone/>
                </a:pPr>
                <a:endParaRPr lang="en-US" altLang="ja-JP" dirty="0"/>
              </a:p>
              <a:p>
                <a:pPr marL="0" indent="0">
                  <a:buNone/>
                </a:pPr>
                <a:r>
                  <a:rPr lang="ja-JP" altLang="en-US" dirty="0"/>
                  <a:t>共分散については，</a:t>
                </a:r>
                <a14:m>
                  <m:oMath xmlns:m="http://schemas.openxmlformats.org/officeDocument/2006/math">
                    <m:sSub>
                      <m:sSubPr>
                        <m:ctrlPr>
                          <a:rPr lang="en-US" altLang="ja-JP" b="1" i="1" smtClean="0">
                            <a:latin typeface="Cambria Math" panose="02040503050406030204" pitchFamily="18" charset="0"/>
                          </a:rPr>
                        </m:ctrlPr>
                      </m:sSubPr>
                      <m:e>
                        <m:r>
                          <a:rPr lang="ja-JP" altLang="en-US" b="1" i="1" smtClean="0">
                            <a:latin typeface="Cambria Math" panose="02040503050406030204" pitchFamily="18" charset="0"/>
                          </a:rPr>
                          <m:t>𝝁</m:t>
                        </m:r>
                      </m:e>
                      <m:sub>
                        <m:r>
                          <a:rPr lang="en-US" altLang="ja-JP" b="0" i="1">
                            <a:latin typeface="Cambria Math" panose="02040503050406030204" pitchFamily="18" charset="0"/>
                          </a:rPr>
                          <m:t>𝑀𝐿</m:t>
                        </m:r>
                      </m:sub>
                    </m:sSub>
                  </m:oMath>
                </a14:m>
                <a:r>
                  <a:rPr lang="ja-JP" altLang="en-US" dirty="0"/>
                  <a:t>を用いて</a:t>
                </a:r>
                <a:endParaRPr lang="en-US" altLang="ja-JP" dirty="0"/>
              </a:p>
              <a:p>
                <a:pPr marL="0" indent="0">
                  <a:buNone/>
                </a:pPr>
                <a:endParaRPr lang="en-US" altLang="ja-JP" dirty="0"/>
              </a:p>
              <a:p>
                <a:pPr marL="0" indent="0">
                  <a:buNone/>
                </a:pPr>
                <a:r>
                  <a:rPr lang="ja-JP" altLang="en-US" dirty="0"/>
                  <a:t>と書ける．</a:t>
                </a:r>
                <a14:m>
                  <m:oMath xmlns:m="http://schemas.openxmlformats.org/officeDocument/2006/math">
                    <m:sSub>
                      <m:sSubPr>
                        <m:ctrlPr>
                          <a:rPr lang="en-US" altLang="ja-JP" b="1" i="1" smtClean="0">
                            <a:latin typeface="Cambria Math" panose="02040503050406030204" pitchFamily="18" charset="0"/>
                          </a:rPr>
                        </m:ctrlPr>
                      </m:sSubPr>
                      <m:e>
                        <m:r>
                          <a:rPr lang="ja-JP" altLang="en-US" b="1" i="1" smtClean="0">
                            <a:latin typeface="Cambria Math" panose="02040503050406030204" pitchFamily="18" charset="0"/>
                          </a:rPr>
                          <m:t>𝝁</m:t>
                        </m:r>
                      </m:e>
                      <m:sub>
                        <m:r>
                          <a:rPr lang="en-US" altLang="ja-JP" b="0" i="1">
                            <a:latin typeface="Cambria Math" panose="02040503050406030204" pitchFamily="18" charset="0"/>
                          </a:rPr>
                          <m:t>𝑀𝐿</m:t>
                        </m:r>
                      </m:sub>
                    </m:sSub>
                  </m:oMath>
                </a14:m>
                <a:r>
                  <a:rPr lang="ja-JP" altLang="en-US" dirty="0"/>
                  <a:t>は</a:t>
                </a:r>
                <a14:m>
                  <m:oMath xmlns:m="http://schemas.openxmlformats.org/officeDocument/2006/math">
                    <m:sSub>
                      <m:sSubPr>
                        <m:ctrlPr>
                          <a:rPr lang="en-US" altLang="ja-JP" i="1" dirty="0" smtClean="0">
                            <a:latin typeface="Cambria Math" panose="02040503050406030204" pitchFamily="18" charset="0"/>
                          </a:rPr>
                        </m:ctrlPr>
                      </m:sSubPr>
                      <m:e>
                        <m:r>
                          <a:rPr lang="el-GR" altLang="ja-JP" b="1" i="1" dirty="0" smtClean="0">
                            <a:latin typeface="Cambria Math" panose="02040503050406030204" pitchFamily="18" charset="0"/>
                            <a:ea typeface="Cambria Math" panose="02040503050406030204" pitchFamily="18" charset="0"/>
                          </a:rPr>
                          <m:t>𝜮</m:t>
                        </m:r>
                      </m:e>
                      <m:sub>
                        <m:r>
                          <m:rPr>
                            <m:sty m:val="p"/>
                          </m:rPr>
                          <a:rPr lang="en-US" altLang="ja-JP" i="1" dirty="0">
                            <a:latin typeface="Cambria Math" panose="02040503050406030204" pitchFamily="18" charset="0"/>
                          </a:rPr>
                          <m:t>ML</m:t>
                        </m:r>
                      </m:sub>
                    </m:sSub>
                  </m:oMath>
                </a14:m>
                <a:r>
                  <a:rPr lang="ja-JP" altLang="en-US" dirty="0"/>
                  <a:t>に依存しないので，</a:t>
                </a:r>
                <a:r>
                  <a:rPr lang="en-US" altLang="ja-JP" b="1" dirty="0"/>
                  <a:t> </a:t>
                </a:r>
                <a14:m>
                  <m:oMath xmlns:m="http://schemas.openxmlformats.org/officeDocument/2006/math">
                    <m:sSub>
                      <m:sSubPr>
                        <m:ctrlPr>
                          <a:rPr lang="en-US" altLang="ja-JP" b="1" i="1" smtClean="0">
                            <a:latin typeface="Cambria Math" panose="02040503050406030204" pitchFamily="18" charset="0"/>
                          </a:rPr>
                        </m:ctrlPr>
                      </m:sSubPr>
                      <m:e>
                        <m:r>
                          <a:rPr lang="ja-JP" altLang="en-US" b="1" i="1" smtClean="0">
                            <a:latin typeface="Cambria Math" panose="02040503050406030204" pitchFamily="18" charset="0"/>
                          </a:rPr>
                          <m:t>𝝁</m:t>
                        </m:r>
                      </m:e>
                      <m:sub>
                        <m:r>
                          <a:rPr lang="en-US" altLang="ja-JP" b="0" i="1">
                            <a:latin typeface="Cambria Math" panose="02040503050406030204" pitchFamily="18" charset="0"/>
                          </a:rPr>
                          <m:t>𝑀𝐿</m:t>
                        </m:r>
                      </m:sub>
                    </m:sSub>
                  </m:oMath>
                </a14:m>
                <a:r>
                  <a:rPr lang="ja-JP" altLang="en-US" dirty="0"/>
                  <a:t>を求めてから</a:t>
                </a:r>
                <a14:m>
                  <m:oMath xmlns:m="http://schemas.openxmlformats.org/officeDocument/2006/math">
                    <m:sSub>
                      <m:sSubPr>
                        <m:ctrlPr>
                          <a:rPr lang="en-US" altLang="ja-JP" i="1" dirty="0" smtClean="0">
                            <a:latin typeface="Cambria Math" panose="02040503050406030204" pitchFamily="18" charset="0"/>
                          </a:rPr>
                        </m:ctrlPr>
                      </m:sSubPr>
                      <m:e>
                        <m:r>
                          <a:rPr lang="el-GR" altLang="ja-JP" b="1" i="1" dirty="0" smtClean="0">
                            <a:latin typeface="Cambria Math" panose="02040503050406030204" pitchFamily="18" charset="0"/>
                            <a:ea typeface="Cambria Math" panose="02040503050406030204" pitchFamily="18" charset="0"/>
                          </a:rPr>
                          <m:t>𝜮</m:t>
                        </m:r>
                      </m:e>
                      <m:sub>
                        <m:r>
                          <m:rPr>
                            <m:sty m:val="p"/>
                          </m:rPr>
                          <a:rPr lang="en-US" altLang="ja-JP" i="1" dirty="0">
                            <a:latin typeface="Cambria Math" panose="02040503050406030204" pitchFamily="18" charset="0"/>
                          </a:rPr>
                          <m:t>ML</m:t>
                        </m:r>
                      </m:sub>
                    </m:sSub>
                  </m:oMath>
                </a14:m>
                <a:r>
                  <a:rPr lang="ja-JP" altLang="en-US" dirty="0"/>
                  <a:t>を求める．</a:t>
                </a:r>
                <a:endParaRPr lang="en-US" altLang="ja-JP" dirty="0"/>
              </a:p>
              <a:p>
                <a:pPr marL="0" indent="0">
                  <a:buNone/>
                </a:pPr>
                <a:r>
                  <a:rPr lang="ja-JP" altLang="en-US" dirty="0"/>
                  <a:t>真の分布の下で</a:t>
                </a:r>
                <a14:m>
                  <m:oMath xmlns:m="http://schemas.openxmlformats.org/officeDocument/2006/math">
                    <m:sSub>
                      <m:sSubPr>
                        <m:ctrlPr>
                          <a:rPr lang="en-US" altLang="ja-JP" b="1" i="1" smtClean="0">
                            <a:latin typeface="Cambria Math" panose="02040503050406030204" pitchFamily="18" charset="0"/>
                          </a:rPr>
                        </m:ctrlPr>
                      </m:sSubPr>
                      <m:e>
                        <m:r>
                          <a:rPr lang="ja-JP" altLang="en-US" b="1" i="1" smtClean="0">
                            <a:latin typeface="Cambria Math" panose="02040503050406030204" pitchFamily="18" charset="0"/>
                          </a:rPr>
                          <m:t>𝝁</m:t>
                        </m:r>
                      </m:e>
                      <m:sub>
                        <m:r>
                          <a:rPr lang="en-US" altLang="ja-JP" b="0" i="1">
                            <a:latin typeface="Cambria Math" panose="02040503050406030204" pitchFamily="18" charset="0"/>
                          </a:rPr>
                          <m:t>𝑀𝐿</m:t>
                        </m:r>
                      </m:sub>
                    </m:sSub>
                    <m:r>
                      <a:rPr lang="en-US" altLang="ja-JP" b="1" i="1" smtClean="0">
                        <a:latin typeface="Cambria Math" panose="02040503050406030204" pitchFamily="18" charset="0"/>
                      </a:rPr>
                      <m:t>,</m:t>
                    </m:r>
                    <m:sSub>
                      <m:sSubPr>
                        <m:ctrlPr>
                          <a:rPr lang="en-US" altLang="ja-JP" i="1" dirty="0" smtClean="0">
                            <a:latin typeface="Cambria Math" panose="02040503050406030204" pitchFamily="18" charset="0"/>
                          </a:rPr>
                        </m:ctrlPr>
                      </m:sSubPr>
                      <m:e>
                        <m:r>
                          <a:rPr lang="el-GR" altLang="ja-JP" b="1" i="1" dirty="0" smtClean="0">
                            <a:latin typeface="Cambria Math" panose="02040503050406030204" pitchFamily="18" charset="0"/>
                            <a:ea typeface="Cambria Math" panose="02040503050406030204" pitchFamily="18" charset="0"/>
                          </a:rPr>
                          <m:t>𝜮</m:t>
                        </m:r>
                      </m:e>
                      <m:sub>
                        <m:r>
                          <m:rPr>
                            <m:sty m:val="p"/>
                          </m:rPr>
                          <a:rPr lang="en-US" altLang="ja-JP" i="1" dirty="0">
                            <a:latin typeface="Cambria Math" panose="02040503050406030204" pitchFamily="18" charset="0"/>
                          </a:rPr>
                          <m:t>ML</m:t>
                        </m:r>
                      </m:sub>
                    </m:sSub>
                  </m:oMath>
                </a14:m>
                <a:r>
                  <a:rPr lang="ja-JP" altLang="en-US" dirty="0"/>
                  <a:t>を評価すると</a:t>
                </a:r>
                <a:endParaRPr lang="en-US" altLang="ja-JP" dirty="0"/>
              </a:p>
              <a:p>
                <a:pPr marL="0" indent="0">
                  <a:buNone/>
                </a:pPr>
                <a:endParaRPr lang="en-US" altLang="ja-JP" dirty="0"/>
              </a:p>
              <a:p>
                <a:pPr marL="0" indent="0">
                  <a:buNone/>
                </a:pPr>
                <a:endParaRPr lang="en-US" altLang="ja-JP" dirty="0"/>
              </a:p>
              <a:p>
                <a:pPr marL="0" indent="0">
                  <a:buNone/>
                </a:pPr>
                <a:r>
                  <a:rPr lang="ja-JP" altLang="en-US" dirty="0"/>
                  <a:t>となる．</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l-GR" altLang="ja-JP" b="1" i="1" dirty="0" smtClean="0">
                            <a:latin typeface="Cambria Math" panose="02040503050406030204" pitchFamily="18" charset="0"/>
                            <a:ea typeface="Cambria Math" panose="02040503050406030204" pitchFamily="18" charset="0"/>
                          </a:rPr>
                          <m:t>𝜮</m:t>
                        </m:r>
                      </m:e>
                      <m:sub>
                        <m:r>
                          <m:rPr>
                            <m:sty m:val="p"/>
                          </m:rPr>
                          <a:rPr lang="en-US" altLang="ja-JP" i="1" dirty="0">
                            <a:latin typeface="Cambria Math" panose="02040503050406030204" pitchFamily="18" charset="0"/>
                          </a:rPr>
                          <m:t>ML</m:t>
                        </m:r>
                      </m:sub>
                    </m:sSub>
                    <m:r>
                      <a:rPr lang="en-US" altLang="ja-JP" b="0" i="1" dirty="0" smtClean="0">
                        <a:latin typeface="Cambria Math" panose="02040503050406030204" pitchFamily="18" charset="0"/>
                      </a:rPr>
                      <m:t>&lt;</m:t>
                    </m:r>
                    <m:r>
                      <a:rPr lang="el-GR" altLang="ja-JP" b="1" i="1" dirty="0" smtClean="0">
                        <a:latin typeface="Cambria Math" panose="02040503050406030204" pitchFamily="18" charset="0"/>
                        <a:ea typeface="Cambria Math" panose="02040503050406030204" pitchFamily="18" charset="0"/>
                      </a:rPr>
                      <m:t>𝜮</m:t>
                    </m:r>
                  </m:oMath>
                </a14:m>
                <a:r>
                  <a:rPr lang="ja-JP" altLang="en-US" dirty="0"/>
                  <a:t>なので，</a:t>
                </a:r>
                <a14:m>
                  <m:oMath xmlns:m="http://schemas.openxmlformats.org/officeDocument/2006/math">
                    <m:r>
                      <a:rPr lang="ja-JP" altLang="en-US" b="1" i="1" smtClean="0">
                        <a:latin typeface="Cambria Math" panose="02040503050406030204" pitchFamily="18" charset="0"/>
                      </a:rPr>
                      <m:t>𝚺</m:t>
                    </m:r>
                  </m:oMath>
                </a14:m>
                <a:r>
                  <a:rPr lang="ja-JP" altLang="en-US" dirty="0"/>
                  <a:t>の式を次のように補正すればよい．</a:t>
                </a:r>
                <a:endParaRPr lang="en-US" altLang="ja-JP" dirty="0"/>
              </a:p>
              <a:p>
                <a:pPr marL="0" indent="0">
                  <a:buNone/>
                </a:pPr>
                <a:endParaRPr lang="en-US" altLang="ja-JP" dirty="0"/>
              </a:p>
            </p:txBody>
          </p:sp>
        </mc:Choice>
        <mc:Fallback>
          <p:sp>
            <p:nvSpPr>
              <p:cNvPr id="3" name="コンテンツ プレースホルダー 2">
                <a:extLst>
                  <a:ext uri="{FF2B5EF4-FFF2-40B4-BE49-F238E27FC236}">
                    <a16:creationId xmlns:a16="http://schemas.microsoft.com/office/drawing/2014/main" id="{73C06DC3-A5DC-7CE6-65A3-8B10C937085E}"/>
                  </a:ext>
                </a:extLst>
              </p:cNvPr>
              <p:cNvSpPr>
                <a:spLocks noGrp="1" noRot="1" noChangeAspect="1" noMove="1" noResize="1" noEditPoints="1" noAdjustHandles="1" noChangeArrowheads="1" noChangeShapeType="1" noTextEdit="1"/>
              </p:cNvSpPr>
              <p:nvPr>
                <p:ph idx="1"/>
              </p:nvPr>
            </p:nvSpPr>
            <p:spPr>
              <a:xfrm>
                <a:off x="838200" y="1527142"/>
                <a:ext cx="10515600" cy="4649821"/>
              </a:xfrm>
              <a:blipFill>
                <a:blip r:embed="rId2"/>
                <a:stretch>
                  <a:fillRect l="-928" t="-2362" b="-1837"/>
                </a:stretch>
              </a:blipFill>
            </p:spPr>
            <p:txBody>
              <a:bodyPr/>
              <a:lstStyle/>
              <a:p>
                <a:r>
                  <a:rPr lang="ja-JP" altLang="en-US">
                    <a:noFill/>
                  </a:rPr>
                  <a:t> </a:t>
                </a:r>
              </a:p>
            </p:txBody>
          </p:sp>
        </mc:Fallback>
      </mc:AlternateContent>
      <p:pic>
        <p:nvPicPr>
          <p:cNvPr id="5" name="図 4" descr="テキスト, 手紙&#10;&#10;自動的に生成された説明">
            <a:extLst>
              <a:ext uri="{FF2B5EF4-FFF2-40B4-BE49-F238E27FC236}">
                <a16:creationId xmlns:a16="http://schemas.microsoft.com/office/drawing/2014/main" id="{1678B69D-5C65-9F35-0EE0-A02A913AC12B}"/>
              </a:ext>
            </a:extLst>
          </p:cNvPr>
          <p:cNvPicPr>
            <a:picLocks noChangeAspect="1"/>
          </p:cNvPicPr>
          <p:nvPr/>
        </p:nvPicPr>
        <p:blipFill rotWithShape="1">
          <a:blip r:embed="rId3">
            <a:extLst>
              <a:ext uri="{28A0092B-C50C-407E-A947-70E740481C1C}">
                <a14:useLocalDpi xmlns:a14="http://schemas.microsoft.com/office/drawing/2010/main" val="0"/>
              </a:ext>
            </a:extLst>
          </a:blip>
          <a:srcRect l="26732" t="40704" r="11232" b="50997"/>
          <a:stretch/>
        </p:blipFill>
        <p:spPr>
          <a:xfrm>
            <a:off x="1978842" y="6131609"/>
            <a:ext cx="3190778" cy="569167"/>
          </a:xfrm>
          <a:prstGeom prst="rect">
            <a:avLst/>
          </a:prstGeom>
        </p:spPr>
      </p:pic>
      <p:pic>
        <p:nvPicPr>
          <p:cNvPr id="7" name="図 6" descr="テーブル&#10;&#10;低い精度で自動的に生成された説明">
            <a:extLst>
              <a:ext uri="{FF2B5EF4-FFF2-40B4-BE49-F238E27FC236}">
                <a16:creationId xmlns:a16="http://schemas.microsoft.com/office/drawing/2014/main" id="{24A842D0-6BC0-1D04-DCBC-FC36D5DD13CA}"/>
              </a:ext>
            </a:extLst>
          </p:cNvPr>
          <p:cNvPicPr>
            <a:picLocks noChangeAspect="1"/>
          </p:cNvPicPr>
          <p:nvPr/>
        </p:nvPicPr>
        <p:blipFill rotWithShape="1">
          <a:blip r:embed="rId4">
            <a:extLst>
              <a:ext uri="{28A0092B-C50C-407E-A947-70E740481C1C}">
                <a14:useLocalDpi xmlns:a14="http://schemas.microsoft.com/office/drawing/2010/main" val="0"/>
              </a:ext>
            </a:extLst>
          </a:blip>
          <a:srcRect l="48222" r="44974" b="29828"/>
          <a:stretch/>
        </p:blipFill>
        <p:spPr>
          <a:xfrm rot="5400000">
            <a:off x="3335166" y="1945068"/>
            <a:ext cx="478131" cy="3698254"/>
          </a:xfrm>
          <a:prstGeom prst="rect">
            <a:avLst/>
          </a:prstGeom>
        </p:spPr>
      </p:pic>
      <p:pic>
        <p:nvPicPr>
          <p:cNvPr id="4" name="図 3" descr="テーブル&#10;&#10;低い精度で自動的に生成された説明">
            <a:extLst>
              <a:ext uri="{FF2B5EF4-FFF2-40B4-BE49-F238E27FC236}">
                <a16:creationId xmlns:a16="http://schemas.microsoft.com/office/drawing/2014/main" id="{933882AF-6B28-C3ED-0C3E-AF5AEDEC20D6}"/>
              </a:ext>
            </a:extLst>
          </p:cNvPr>
          <p:cNvPicPr>
            <a:picLocks noChangeAspect="1"/>
          </p:cNvPicPr>
          <p:nvPr/>
        </p:nvPicPr>
        <p:blipFill rotWithShape="1">
          <a:blip r:embed="rId5">
            <a:extLst>
              <a:ext uri="{28A0092B-C50C-407E-A947-70E740481C1C}">
                <a14:useLocalDpi xmlns:a14="http://schemas.microsoft.com/office/drawing/2010/main" val="0"/>
              </a:ext>
            </a:extLst>
          </a:blip>
          <a:srcRect l="59259" t="3750" r="34360" b="30702"/>
          <a:stretch/>
        </p:blipFill>
        <p:spPr>
          <a:xfrm rot="5400000">
            <a:off x="3334256" y="278584"/>
            <a:ext cx="479952" cy="3698254"/>
          </a:xfrm>
          <a:prstGeom prst="rect">
            <a:avLst/>
          </a:prstGeom>
        </p:spPr>
      </p:pic>
      <p:pic>
        <p:nvPicPr>
          <p:cNvPr id="6" name="図 5" descr="テーブル&#10;&#10;低い精度で自動的に生成された説明">
            <a:extLst>
              <a:ext uri="{FF2B5EF4-FFF2-40B4-BE49-F238E27FC236}">
                <a16:creationId xmlns:a16="http://schemas.microsoft.com/office/drawing/2014/main" id="{2ECEC02D-70D9-7388-8ACE-8A0DA236FE6A}"/>
              </a:ext>
            </a:extLst>
          </p:cNvPr>
          <p:cNvPicPr>
            <a:picLocks noChangeAspect="1"/>
          </p:cNvPicPr>
          <p:nvPr/>
        </p:nvPicPr>
        <p:blipFill rotWithShape="1">
          <a:blip r:embed="rId6">
            <a:extLst>
              <a:ext uri="{28A0092B-C50C-407E-A947-70E740481C1C}">
                <a14:useLocalDpi xmlns:a14="http://schemas.microsoft.com/office/drawing/2010/main" val="0"/>
              </a:ext>
            </a:extLst>
          </a:blip>
          <a:srcRect l="69996" t="3249" r="23623" b="40198"/>
          <a:stretch/>
        </p:blipFill>
        <p:spPr>
          <a:xfrm rot="5400000">
            <a:off x="3587993" y="1358759"/>
            <a:ext cx="479954" cy="3190778"/>
          </a:xfrm>
          <a:prstGeom prst="rect">
            <a:avLst/>
          </a:prstGeom>
        </p:spPr>
      </p:pic>
      <p:pic>
        <p:nvPicPr>
          <p:cNvPr id="10" name="図 9" descr="テーブル&#10;&#10;低い精度で自動的に生成された説明">
            <a:extLst>
              <a:ext uri="{FF2B5EF4-FFF2-40B4-BE49-F238E27FC236}">
                <a16:creationId xmlns:a16="http://schemas.microsoft.com/office/drawing/2014/main" id="{AACD6BDA-819C-56E5-5910-E92757335903}"/>
              </a:ext>
            </a:extLst>
          </p:cNvPr>
          <p:cNvPicPr>
            <a:picLocks noChangeAspect="1"/>
          </p:cNvPicPr>
          <p:nvPr/>
        </p:nvPicPr>
        <p:blipFill rotWithShape="1">
          <a:blip r:embed="rId7">
            <a:extLst>
              <a:ext uri="{28A0092B-C50C-407E-A947-70E740481C1C}">
                <a14:useLocalDpi xmlns:a14="http://schemas.microsoft.com/office/drawing/2010/main" val="0"/>
              </a:ext>
            </a:extLst>
          </a:blip>
          <a:srcRect l="68574" r="22170" b="29828"/>
          <a:stretch/>
        </p:blipFill>
        <p:spPr>
          <a:xfrm rot="5400000">
            <a:off x="3447767" y="3240548"/>
            <a:ext cx="735293" cy="4180619"/>
          </a:xfrm>
          <a:prstGeom prst="rect">
            <a:avLst/>
          </a:prstGeom>
        </p:spPr>
      </p:pic>
    </p:spTree>
    <p:extLst>
      <p:ext uri="{BB962C8B-B14F-4D97-AF65-F5344CB8AC3E}">
        <p14:creationId xmlns:p14="http://schemas.microsoft.com/office/powerpoint/2010/main" val="976275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2.1.3 </a:t>
            </a:r>
            <a:r>
              <a:rPr kumimoji="1" lang="ja-JP" altLang="en-US" dirty="0">
                <a:solidFill>
                  <a:schemeClr val="accent1"/>
                </a:solidFill>
              </a:rPr>
              <a:t>混合ガウス分布と最尤推定</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a:xfrm>
                <a:off x="838200" y="1527142"/>
                <a:ext cx="10515600" cy="4649821"/>
              </a:xfrm>
            </p:spPr>
            <p:txBody>
              <a:bodyPr>
                <a:normAutofit/>
              </a:bodyPr>
              <a:lstStyle/>
              <a:p>
                <a:pPr marL="0" indent="0">
                  <a:buNone/>
                </a:pPr>
                <a:r>
                  <a:rPr lang="ja-JP" altLang="en-US" dirty="0"/>
                  <a:t>観測したデータ集合</a:t>
                </a:r>
                <a14:m>
                  <m:oMath xmlns:m="http://schemas.openxmlformats.org/officeDocument/2006/math">
                    <m:r>
                      <a:rPr lang="en-US" altLang="ja-JP" b="1" i="1" smtClean="0">
                        <a:latin typeface="Cambria Math" panose="02040503050406030204" pitchFamily="18" charset="0"/>
                      </a:rPr>
                      <m:t>𝑿</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2, …, </m:t>
                                </m:r>
                              </m:sub>
                            </m:sSub>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𝑁</m:t>
                                </m:r>
                              </m:sub>
                            </m:sSub>
                          </m:e>
                        </m:d>
                      </m:e>
                      <m:sup>
                        <m:r>
                          <a:rPr lang="en-US" altLang="ja-JP" b="0" i="1" smtClean="0">
                            <a:latin typeface="Cambria Math" panose="02040503050406030204" pitchFamily="18" charset="0"/>
                          </a:rPr>
                          <m:t>𝑇</m:t>
                        </m:r>
                      </m:sup>
                    </m:sSup>
                  </m:oMath>
                </a14:m>
                <a:r>
                  <a:rPr lang="ja-JP" altLang="en-US" dirty="0"/>
                  <a:t>に混合ガウス分布を当てはめるとき，大数尤度関数は次のようになる．</a:t>
                </a:r>
                <a:endParaRPr lang="en-US" altLang="ja-JP" dirty="0"/>
              </a:p>
              <a:p>
                <a:pPr marL="0" indent="0">
                  <a:buNone/>
                </a:pPr>
                <a:endParaRPr lang="en-US" altLang="ja-JP" dirty="0"/>
              </a:p>
              <a:p>
                <a:pPr marL="0" indent="0">
                  <a:buNone/>
                </a:pPr>
                <a:r>
                  <a:rPr lang="ja-JP" altLang="en-US" dirty="0"/>
                  <a:t>対数の中に</a:t>
                </a:r>
                <a:r>
                  <a:rPr lang="en-US" altLang="ja-JP" dirty="0"/>
                  <a:t>k</a:t>
                </a:r>
                <a:r>
                  <a:rPr lang="ja-JP" altLang="en-US" dirty="0"/>
                  <a:t>に関する和があり，複雑．</a:t>
                </a:r>
                <a:endParaRPr lang="en-US" altLang="ja-JP" dirty="0"/>
              </a:p>
              <a:p>
                <a:pPr marL="0" indent="0">
                  <a:buNone/>
                </a:pPr>
                <a:r>
                  <a:rPr lang="ja-JP" altLang="en-US" dirty="0"/>
                  <a:t>対数尤度の微分を</a:t>
                </a:r>
                <a:r>
                  <a:rPr lang="en-US" altLang="ja-JP" dirty="0"/>
                  <a:t>0</a:t>
                </a:r>
                <a:r>
                  <a:rPr lang="ja-JP" altLang="en-US" dirty="0"/>
                  <a:t>としても，陽な解が得られない．</a:t>
                </a:r>
                <a:endParaRPr lang="en-US" altLang="ja-JP" dirty="0"/>
              </a:p>
              <a:p>
                <a:pPr marL="0" indent="0">
                  <a:buNone/>
                </a:pPr>
                <a:r>
                  <a:rPr lang="ja-JP" altLang="en-US" dirty="0"/>
                  <a:t>→</a:t>
                </a:r>
                <a:r>
                  <a:rPr lang="en-US" altLang="ja-JP" b="1" dirty="0"/>
                  <a:t>EM</a:t>
                </a:r>
                <a:r>
                  <a:rPr lang="ja-JP" altLang="en-US" b="1" dirty="0"/>
                  <a:t>アルゴリズム</a:t>
                </a:r>
                <a:r>
                  <a:rPr lang="ja-JP" altLang="en-US" dirty="0"/>
                  <a:t>を用いる．</a:t>
                </a:r>
                <a:endParaRPr lang="en-US" altLang="ja-JP" dirty="0"/>
              </a:p>
            </p:txBody>
          </p:sp>
        </mc:Choice>
        <mc:Fallback>
          <p:sp>
            <p:nvSpPr>
              <p:cNvPr id="3" name="コンテンツ プレースホルダー 2">
                <a:extLst>
                  <a:ext uri="{FF2B5EF4-FFF2-40B4-BE49-F238E27FC236}">
                    <a16:creationId xmlns:a16="http://schemas.microsoft.com/office/drawing/2014/main" id="{73C06DC3-A5DC-7CE6-65A3-8B10C937085E}"/>
                  </a:ext>
                </a:extLst>
              </p:cNvPr>
              <p:cNvSpPr>
                <a:spLocks noGrp="1" noRot="1" noChangeAspect="1" noMove="1" noResize="1" noEditPoints="1" noAdjustHandles="1" noChangeArrowheads="1" noChangeShapeType="1" noTextEdit="1"/>
              </p:cNvSpPr>
              <p:nvPr>
                <p:ph idx="1"/>
              </p:nvPr>
            </p:nvSpPr>
            <p:spPr>
              <a:xfrm>
                <a:off x="838200" y="1527142"/>
                <a:ext cx="10515600" cy="4649821"/>
              </a:xfrm>
              <a:blipFill>
                <a:blip r:embed="rId2"/>
                <a:stretch>
                  <a:fillRect l="-1217" r="-812"/>
                </a:stretch>
              </a:blipFill>
            </p:spPr>
            <p:txBody>
              <a:bodyPr/>
              <a:lstStyle/>
              <a:p>
                <a:r>
                  <a:rPr lang="ja-JP" altLang="en-US">
                    <a:noFill/>
                  </a:rPr>
                  <a:t> </a:t>
                </a:r>
              </a:p>
            </p:txBody>
          </p:sp>
        </mc:Fallback>
      </mc:AlternateContent>
      <p:pic>
        <p:nvPicPr>
          <p:cNvPr id="9" name="図 8" descr="テキスト, 手紙&#10;&#10;自動的に生成された説明">
            <a:extLst>
              <a:ext uri="{FF2B5EF4-FFF2-40B4-BE49-F238E27FC236}">
                <a16:creationId xmlns:a16="http://schemas.microsoft.com/office/drawing/2014/main" id="{3E905F98-C72F-B709-F657-F303573070CF}"/>
              </a:ext>
            </a:extLst>
          </p:cNvPr>
          <p:cNvPicPr>
            <a:picLocks noChangeAspect="1"/>
          </p:cNvPicPr>
          <p:nvPr/>
        </p:nvPicPr>
        <p:blipFill rotWithShape="1">
          <a:blip r:embed="rId3">
            <a:extLst>
              <a:ext uri="{28A0092B-C50C-407E-A947-70E740481C1C}">
                <a14:useLocalDpi xmlns:a14="http://schemas.microsoft.com/office/drawing/2010/main" val="0"/>
              </a:ext>
            </a:extLst>
          </a:blip>
          <a:srcRect t="47273" b="45454"/>
          <a:stretch/>
        </p:blipFill>
        <p:spPr>
          <a:xfrm>
            <a:off x="2762248" y="2418596"/>
            <a:ext cx="6667504" cy="646545"/>
          </a:xfrm>
          <a:prstGeom prst="rect">
            <a:avLst/>
          </a:prstGeom>
        </p:spPr>
      </p:pic>
    </p:spTree>
    <p:extLst>
      <p:ext uri="{BB962C8B-B14F-4D97-AF65-F5344CB8AC3E}">
        <p14:creationId xmlns:p14="http://schemas.microsoft.com/office/powerpoint/2010/main" val="1043152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2.2</a:t>
            </a:r>
            <a:r>
              <a:rPr kumimoji="1" lang="ja-JP" altLang="en-US" dirty="0">
                <a:solidFill>
                  <a:schemeClr val="accent1"/>
                </a:solidFill>
              </a:rPr>
              <a:t> </a:t>
            </a:r>
            <a:r>
              <a:rPr kumimoji="1" lang="en-US" altLang="ja-JP" dirty="0">
                <a:solidFill>
                  <a:schemeClr val="accent1"/>
                </a:solidFill>
              </a:rPr>
              <a:t>EM</a:t>
            </a:r>
            <a:r>
              <a:rPr kumimoji="1" lang="ja-JP" altLang="en-US" dirty="0">
                <a:solidFill>
                  <a:schemeClr val="accent1"/>
                </a:solidFill>
              </a:rPr>
              <a:t>アルゴリズム</a:t>
            </a:r>
          </a:p>
        </p:txBody>
      </p:sp>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a:xfrm>
            <a:off x="838200" y="1527142"/>
            <a:ext cx="10515600" cy="4649821"/>
          </a:xfrm>
        </p:spPr>
        <p:txBody>
          <a:bodyPr>
            <a:normAutofit/>
          </a:bodyPr>
          <a:lstStyle/>
          <a:p>
            <a:pPr marL="0" indent="0">
              <a:buNone/>
            </a:pPr>
            <a:r>
              <a:rPr lang="en-US" altLang="ja-JP" dirty="0"/>
              <a:t>EM</a:t>
            </a:r>
            <a:r>
              <a:rPr lang="ja-JP" altLang="en-US" dirty="0"/>
              <a:t>アルゴリズムは，有名な繰り返し的パラメータ推定手法．</a:t>
            </a:r>
            <a:endParaRPr lang="en-US" altLang="ja-JP" dirty="0"/>
          </a:p>
          <a:p>
            <a:pPr marL="0" indent="0">
              <a:buNone/>
            </a:pPr>
            <a:r>
              <a:rPr lang="en-US" altLang="ja-JP" dirty="0"/>
              <a:t>GMM</a:t>
            </a:r>
            <a:r>
              <a:rPr lang="ja-JP" altLang="en-US" dirty="0"/>
              <a:t>のような潜在変数を持つモデルの最尤パラメータを求めるにあたり，エレガントな方法．</a:t>
            </a:r>
            <a:endParaRPr lang="en-US" altLang="ja-JP" dirty="0"/>
          </a:p>
          <a:p>
            <a:pPr marL="0" indent="0">
              <a:buNone/>
            </a:pPr>
            <a:endParaRPr lang="en-US" altLang="ja-JP" dirty="0"/>
          </a:p>
          <a:p>
            <a:pPr marL="971550" lvl="1" indent="-514350">
              <a:buFont typeface="+mj-lt"/>
              <a:buAutoNum type="arabicPeriod"/>
            </a:pPr>
            <a:r>
              <a:rPr lang="ja-JP" altLang="en-US" dirty="0"/>
              <a:t>潜在変数</a:t>
            </a:r>
            <a:endParaRPr lang="en-US" altLang="ja-JP" dirty="0"/>
          </a:p>
          <a:p>
            <a:pPr marL="971550" lvl="1" indent="-514350">
              <a:buFont typeface="+mj-lt"/>
              <a:buAutoNum type="arabicPeriod"/>
            </a:pPr>
            <a:r>
              <a:rPr lang="ja-JP" altLang="en-US" dirty="0"/>
              <a:t>負担率</a:t>
            </a:r>
            <a:endParaRPr lang="en-US" altLang="ja-JP" dirty="0"/>
          </a:p>
          <a:p>
            <a:pPr marL="971550" lvl="1" indent="-514350">
              <a:buFont typeface="+mj-lt"/>
              <a:buAutoNum type="arabicPeriod"/>
            </a:pPr>
            <a:r>
              <a:rPr lang="ja-JP" altLang="en-US" dirty="0"/>
              <a:t>Ｑ関数</a:t>
            </a:r>
            <a:endParaRPr lang="en-US" altLang="ja-JP" dirty="0"/>
          </a:p>
          <a:p>
            <a:pPr marL="971550" lvl="1" indent="-514350">
              <a:buFont typeface="+mj-lt"/>
              <a:buAutoNum type="arabicPeriod"/>
            </a:pPr>
            <a:r>
              <a:rPr lang="en-US" altLang="ja-JP" dirty="0"/>
              <a:t>EM</a:t>
            </a:r>
            <a:r>
              <a:rPr lang="ja-JP" altLang="en-US" dirty="0"/>
              <a:t>ステップ</a:t>
            </a:r>
            <a:endParaRPr lang="en-US" altLang="ja-JP" dirty="0"/>
          </a:p>
          <a:p>
            <a:pPr marL="0" indent="0">
              <a:buNone/>
            </a:pPr>
            <a:endParaRPr lang="en-US" altLang="ja-JP" dirty="0"/>
          </a:p>
        </p:txBody>
      </p:sp>
    </p:spTree>
    <p:extLst>
      <p:ext uri="{BB962C8B-B14F-4D97-AF65-F5344CB8AC3E}">
        <p14:creationId xmlns:p14="http://schemas.microsoft.com/office/powerpoint/2010/main" val="3388581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2.2.1 </a:t>
            </a:r>
            <a:r>
              <a:rPr kumimoji="1" lang="ja-JP" altLang="en-US" dirty="0">
                <a:solidFill>
                  <a:schemeClr val="accent1"/>
                </a:solidFill>
              </a:rPr>
              <a:t>潜在変数</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a:xfrm>
                <a:off x="838200" y="1527142"/>
                <a:ext cx="10515600" cy="4649821"/>
              </a:xfrm>
            </p:spPr>
            <p:txBody>
              <a:bodyPr>
                <a:normAutofit fontScale="55000" lnSpcReduction="20000"/>
              </a:bodyPr>
              <a:lstStyle/>
              <a:p>
                <a:pPr marL="0" indent="0">
                  <a:buNone/>
                </a:pPr>
                <a:r>
                  <a:rPr lang="ja-JP" altLang="en-US" dirty="0"/>
                  <a:t>これまで入力されるデータは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𝑿</m:t>
                      </m:r>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𝑛</m:t>
                          </m:r>
                          <m:r>
                            <a:rPr lang="en-US" altLang="ja-JP" b="0" i="1" smtClean="0">
                              <a:latin typeface="Cambria Math" panose="02040503050406030204" pitchFamily="18" charset="0"/>
                            </a:rPr>
                            <m:t>=1,…,</m:t>
                          </m:r>
                          <m:r>
                            <a:rPr lang="en-US" altLang="ja-JP" b="0" i="1" smtClean="0">
                              <a:latin typeface="Cambria Math" panose="02040503050406030204" pitchFamily="18" charset="0"/>
                            </a:rPr>
                            <m:t>𝑁</m:t>
                          </m:r>
                        </m:e>
                      </m:d>
                    </m:oMath>
                  </m:oMathPara>
                </a14:m>
                <a:br>
                  <a:rPr lang="en-US" altLang="ja-JP" dirty="0"/>
                </a:br>
                <a:endParaRPr lang="en-US" altLang="ja-JP" dirty="0"/>
              </a:p>
              <a:p>
                <a:pPr marL="0" indent="0">
                  <a:buNone/>
                </a:pPr>
                <a:r>
                  <a:rPr lang="ja-JP" altLang="en-US" dirty="0"/>
                  <a:t>としていたが，</a:t>
                </a:r>
                <a:r>
                  <a:rPr lang="en-US" altLang="ja-JP" dirty="0"/>
                  <a:t>GMM</a:t>
                </a:r>
                <a:r>
                  <a:rPr lang="ja-JP" altLang="en-US" dirty="0"/>
                  <a:t>では各データ点</a:t>
                </a:r>
                <a14:m>
                  <m:oMath xmlns:m="http://schemas.openxmlformats.org/officeDocument/2006/math">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oMath>
                </a14:m>
                <a:r>
                  <a:rPr lang="ja-JP" altLang="en-US" dirty="0"/>
                  <a:t>がどのガウス分布から生成されたものかわからない．</a:t>
                </a:r>
                <a:endParaRPr lang="en-US" altLang="ja-JP" dirty="0"/>
              </a:p>
              <a:p>
                <a:pPr marL="0" indent="0">
                  <a:buNone/>
                </a:pPr>
                <a:r>
                  <a:rPr lang="ja-JP" altLang="en-US" dirty="0"/>
                  <a:t>ここで，</a:t>
                </a:r>
                <a:r>
                  <a:rPr lang="ja-JP" altLang="en-US" b="1" dirty="0"/>
                  <a:t>潜在変数</a:t>
                </a:r>
                <a14:m>
                  <m:oMath xmlns:m="http://schemas.openxmlformats.org/officeDocument/2006/math">
                    <m:r>
                      <a:rPr lang="en-US" altLang="ja-JP" b="1" i="1" dirty="0">
                        <a:latin typeface="Cambria Math" panose="02040503050406030204" pitchFamily="18" charset="0"/>
                      </a:rPr>
                      <m:t>𝒁</m:t>
                    </m:r>
                  </m:oMath>
                </a14:m>
                <a:r>
                  <a:rPr lang="ja-JP" altLang="en-US" b="1" dirty="0"/>
                  <a:t>を</a:t>
                </a:r>
                <a:r>
                  <a:rPr lang="ja-JP" altLang="en-US" dirty="0"/>
                  <a:t>導入する．</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𝑍</m:t>
                      </m:r>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𝑛𝑘</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𝑛</m:t>
                          </m:r>
                          <m:r>
                            <a:rPr lang="en-US" altLang="ja-JP" b="0" i="1" smtClean="0">
                              <a:latin typeface="Cambria Math" panose="02040503050406030204" pitchFamily="18" charset="0"/>
                            </a:rPr>
                            <m:t>=1,…,</m:t>
                          </m:r>
                          <m:r>
                            <a:rPr lang="en-US" altLang="ja-JP" b="0" i="1" smtClean="0">
                              <a:latin typeface="Cambria Math" panose="02040503050406030204" pitchFamily="18" charset="0"/>
                            </a:rPr>
                            <m:t>𝑁</m:t>
                          </m:r>
                          <m:r>
                            <a:rPr lang="en-US" altLang="ja-JP" b="0" i="1" smtClean="0">
                              <a:latin typeface="Cambria Math" panose="02040503050406030204" pitchFamily="18" charset="0"/>
                            </a:rPr>
                            <m:t> </m:t>
                          </m:r>
                          <m:r>
                            <a:rPr lang="en-US" altLang="ja-JP" b="0" i="1" smtClean="0">
                              <a:latin typeface="Cambria Math" panose="02040503050406030204" pitchFamily="18" charset="0"/>
                            </a:rPr>
                            <m:t>𝑎𝑛𝑑</m:t>
                          </m:r>
                          <m:r>
                            <a:rPr lang="en-US" altLang="ja-JP" b="0" i="1" smtClean="0">
                              <a:latin typeface="Cambria Math" panose="02040503050406030204" pitchFamily="18" charset="0"/>
                            </a:rPr>
                            <m:t> </m:t>
                          </m:r>
                          <m:r>
                            <a:rPr lang="en-US" altLang="ja-JP" b="0" i="1" smtClean="0">
                              <a:latin typeface="Cambria Math" panose="02040503050406030204" pitchFamily="18" charset="0"/>
                            </a:rPr>
                            <m:t>𝑘</m:t>
                          </m:r>
                          <m:r>
                            <a:rPr lang="en-US" altLang="ja-JP" b="0" i="1" smtClean="0">
                              <a:latin typeface="Cambria Math" panose="02040503050406030204" pitchFamily="18" charset="0"/>
                            </a:rPr>
                            <m:t>=1,…,</m:t>
                          </m:r>
                          <m:r>
                            <a:rPr lang="en-US" altLang="ja-JP" b="0" i="1" smtClean="0">
                              <a:latin typeface="Cambria Math" panose="02040503050406030204" pitchFamily="18" charset="0"/>
                            </a:rPr>
                            <m:t>𝐾</m:t>
                          </m:r>
                        </m:e>
                      </m:d>
                    </m:oMath>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𝑛𝑘</m:t>
                          </m:r>
                        </m:sub>
                      </m:sSub>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eqArr>
                            <m:eqArrPr>
                              <m:ctrlPr>
                                <a:rPr lang="en-US" altLang="ja-JP" b="0" i="1" smtClean="0">
                                  <a:latin typeface="Cambria Math" panose="02040503050406030204" pitchFamily="18" charset="0"/>
                                </a:rPr>
                              </m:ctrlPr>
                            </m:eqArrPr>
                            <m:e>
                              <m:r>
                                <a:rPr lang="en-US" altLang="ja-JP" b="0" i="1" smtClean="0">
                                  <a:latin typeface="Cambria Math" panose="02040503050406030204" pitchFamily="18" charset="0"/>
                                </a:rPr>
                                <m:t>1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𝑐𝑜𝑚𝑒𝑠</m:t>
                              </m:r>
                              <m:r>
                                <a:rPr lang="en-US" altLang="ja-JP" b="0" i="1" smtClean="0">
                                  <a:latin typeface="Cambria Math" panose="02040503050406030204" pitchFamily="18" charset="0"/>
                                </a:rPr>
                                <m:t> </m:t>
                              </m:r>
                              <m:r>
                                <a:rPr lang="en-US" altLang="ja-JP" b="0" i="1" smtClean="0">
                                  <a:latin typeface="Cambria Math" panose="02040503050406030204" pitchFamily="18" charset="0"/>
                                </a:rPr>
                                <m:t>𝑓𝑟𝑜𝑚</m:t>
                              </m:r>
                              <m:r>
                                <a:rPr lang="en-US" altLang="ja-JP" b="0" i="1" smtClean="0">
                                  <a:latin typeface="Cambria Math" panose="02040503050406030204" pitchFamily="18" charset="0"/>
                                </a:rPr>
                                <m:t> </m:t>
                              </m:r>
                              <m:r>
                                <a:rPr lang="en-US" altLang="ja-JP" b="0" i="1" smtClean="0">
                                  <a:latin typeface="Cambria Math" panose="02040503050406030204" pitchFamily="18" charset="0"/>
                                </a:rPr>
                                <m:t>𝑘</m:t>
                              </m:r>
                              <m:r>
                                <a:rPr lang="en-US" altLang="ja-JP" b="0" i="1" smtClean="0">
                                  <a:latin typeface="Cambria Math" panose="02040503050406030204" pitchFamily="18" charset="0"/>
                                </a:rPr>
                                <m:t> </m:t>
                              </m:r>
                              <m:r>
                                <a:rPr lang="en-US" altLang="ja-JP" b="0" i="1" smtClean="0">
                                  <a:latin typeface="Cambria Math" panose="02040503050406030204" pitchFamily="18" charset="0"/>
                                </a:rPr>
                                <m:t>𝑡h</m:t>
                              </m:r>
                              <m:r>
                                <a:rPr lang="en-US" altLang="ja-JP" b="0" i="1" smtClean="0">
                                  <a:latin typeface="Cambria Math" panose="02040503050406030204" pitchFamily="18" charset="0"/>
                                </a:rPr>
                                <m:t> </m:t>
                              </m:r>
                              <m:r>
                                <a:rPr lang="en-US" altLang="ja-JP" b="0" i="1" smtClean="0">
                                  <a:latin typeface="Cambria Math" panose="02040503050406030204" pitchFamily="18" charset="0"/>
                                </a:rPr>
                                <m:t>𝐺𝑎𝑢𝑠𝑠𝑖𝑎𝑛</m:t>
                              </m:r>
                              <m:r>
                                <a:rPr lang="en-US" altLang="ja-JP" b="0" i="1" smtClean="0">
                                  <a:latin typeface="Cambria Math" panose="02040503050406030204" pitchFamily="18" charset="0"/>
                                </a:rPr>
                                <m:t>)</m:t>
                              </m:r>
                            </m:e>
                            <m:e>
                              <m:r>
                                <a:rPr lang="en-US" altLang="ja-JP" b="0" i="1" smtClean="0">
                                  <a:latin typeface="Cambria Math" panose="02040503050406030204" pitchFamily="18" charset="0"/>
                                </a:rPr>
                                <m:t>0 (</m:t>
                              </m:r>
                              <m:r>
                                <a:rPr lang="en-US" altLang="ja-JP" b="0" i="1" smtClean="0">
                                  <a:latin typeface="Cambria Math" panose="02040503050406030204" pitchFamily="18" charset="0"/>
                                </a:rPr>
                                <m:t>𝑒𝑙𝑠𝑒</m:t>
                              </m:r>
                              <m:r>
                                <a:rPr lang="en-US" altLang="ja-JP" b="0" i="1" smtClean="0">
                                  <a:latin typeface="Cambria Math" panose="02040503050406030204" pitchFamily="18" charset="0"/>
                                </a:rPr>
                                <m:t>)</m:t>
                              </m:r>
                            </m:e>
                          </m:eqArr>
                        </m:e>
                      </m:d>
                    </m:oMath>
                  </m:oMathPara>
                </a14:m>
                <a:endParaRPr lang="en-US" altLang="ja-JP" dirty="0"/>
              </a:p>
              <a:p>
                <a:pPr marL="0" indent="0">
                  <a:buNone/>
                </a:pPr>
                <a:r>
                  <a:rPr lang="ja-JP" altLang="en-US" dirty="0"/>
                  <a:t>このとき，混合分布は右のように図示できる．</a:t>
                </a:r>
                <a:endParaRPr lang="en-US" altLang="ja-JP" dirty="0"/>
              </a:p>
              <a:p>
                <a:pPr marL="0" indent="0">
                  <a:buNone/>
                </a:pPr>
                <a14:m>
                  <m:oMath xmlns:m="http://schemas.openxmlformats.org/officeDocument/2006/math">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が</m:t>
                    </m:r>
                    <m:sSub>
                      <m:sSubPr>
                        <m:ctrlPr>
                          <a:rPr lang="en-US" altLang="ja-JP" i="1" smtClean="0">
                            <a:latin typeface="Cambria Math" panose="02040503050406030204" pitchFamily="18" charset="0"/>
                          </a:rPr>
                        </m:ctrlPr>
                      </m:sSubPr>
                      <m:e>
                        <m:r>
                          <a:rPr lang="en-US" altLang="ja-JP" b="1" i="1" smtClean="0">
                            <a:latin typeface="Cambria Math" panose="02040503050406030204" pitchFamily="18" charset="0"/>
                          </a:rPr>
                          <m:t>𝒛</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に</m:t>
                    </m:r>
                  </m:oMath>
                </a14:m>
                <a:r>
                  <a:rPr lang="ja-JP" altLang="en-US" dirty="0"/>
                  <a:t>依存している</a:t>
                </a:r>
                <a:endParaRPr lang="en-US" altLang="ja-JP" dirty="0"/>
              </a:p>
              <a:p>
                <a:pPr marL="0" indent="0">
                  <a:buNone/>
                </a:pPr>
                <a:r>
                  <a:rPr lang="ja-JP" altLang="en-US" dirty="0"/>
                  <a:t>→周辺尤度</a:t>
                </a:r>
                <a14:m>
                  <m:oMath xmlns:m="http://schemas.openxmlformats.org/officeDocument/2006/math">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𝑛</m:t>
                            </m:r>
                          </m:sub>
                        </m:sSub>
                      </m:e>
                    </m:d>
                    <m:r>
                      <a:rPr lang="ja-JP" altLang="en-US" i="1">
                        <a:latin typeface="Cambria Math" panose="02040503050406030204" pitchFamily="18" charset="0"/>
                      </a:rPr>
                      <m:t>は</m:t>
                    </m:r>
                  </m:oMath>
                </a14:m>
                <a:r>
                  <a:rPr lang="ja-JP" altLang="en-US" dirty="0"/>
                  <a:t>，潜在変数</a:t>
                </a:r>
                <a14:m>
                  <m:oMath xmlns:m="http://schemas.openxmlformats.org/officeDocument/2006/math">
                    <m:sSub>
                      <m:sSubPr>
                        <m:ctrlPr>
                          <a:rPr lang="en-US" altLang="ja-JP" i="1" smtClean="0">
                            <a:latin typeface="Cambria Math" panose="02040503050406030204" pitchFamily="18" charset="0"/>
                          </a:rPr>
                        </m:ctrlPr>
                      </m:sSubPr>
                      <m:e>
                        <m:r>
                          <a:rPr lang="en-US" altLang="ja-JP" b="1" i="1" smtClean="0">
                            <a:latin typeface="Cambria Math" panose="02040503050406030204" pitchFamily="18" charset="0"/>
                          </a:rPr>
                          <m:t>𝒛</m:t>
                        </m:r>
                      </m:e>
                      <m:sub>
                        <m:r>
                          <a:rPr lang="en-US" altLang="ja-JP" b="0" i="1" smtClean="0">
                            <a:latin typeface="Cambria Math" panose="02040503050406030204" pitchFamily="18" charset="0"/>
                          </a:rPr>
                          <m:t>𝑛</m:t>
                        </m:r>
                      </m:sub>
                    </m:sSub>
                  </m:oMath>
                </a14:m>
                <a:r>
                  <a:rPr lang="ja-JP" altLang="en-US" dirty="0"/>
                  <a:t>を最大化することによって得られる</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e>
                      </m:d>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m:t>
                              </m:r>
                            </m:sub>
                          </m:sSub>
                        </m:sub>
                        <m:sup/>
                        <m:e>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𝒛</m:t>
                                  </m:r>
                                </m:e>
                                <m:sub>
                                  <m:r>
                                    <a:rPr lang="en-US" altLang="ja-JP" b="0" i="1" smtClean="0">
                                      <a:latin typeface="Cambria Math" panose="02040503050406030204" pitchFamily="18" charset="0"/>
                                    </a:rPr>
                                    <m:t>𝑛</m:t>
                                  </m:r>
                                </m:sub>
                              </m:sSub>
                            </m:e>
                          </m:d>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𝒛</m:t>
                                  </m:r>
                                </m:e>
                                <m:sub>
                                  <m:r>
                                    <a:rPr lang="en-US" altLang="ja-JP" b="0" i="1" smtClean="0">
                                      <a:latin typeface="Cambria Math" panose="02040503050406030204" pitchFamily="18" charset="0"/>
                                    </a:rPr>
                                    <m:t>𝑛</m:t>
                                  </m:r>
                                </m:sub>
                              </m:sSub>
                            </m:e>
                          </m:d>
                        </m:e>
                      </m:nary>
                    </m:oMath>
                    <m:oMath xmlns:m="http://schemas.openxmlformats.org/officeDocument/2006/math">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𝑛𝑘</m:t>
                                  </m:r>
                                </m:sub>
                              </m:sSub>
                              <m:r>
                                <a:rPr lang="en-US" altLang="ja-JP" b="0" i="1" smtClean="0">
                                  <a:latin typeface="Cambria Math" panose="02040503050406030204" pitchFamily="18" charset="0"/>
                                </a:rPr>
                                <m:t>=1</m:t>
                              </m:r>
                            </m:e>
                          </m:d>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𝑛𝑘</m:t>
                                  </m:r>
                                </m:sub>
                              </m:sSub>
                              <m:r>
                                <a:rPr lang="en-US" altLang="ja-JP" b="0" i="1" smtClean="0">
                                  <a:latin typeface="Cambria Math" panose="02040503050406030204" pitchFamily="18" charset="0"/>
                                </a:rPr>
                                <m:t>=1</m:t>
                              </m:r>
                            </m:e>
                          </m:d>
                        </m:e>
                      </m:nary>
                    </m:oMath>
                    <m:oMath xmlns:m="http://schemas.openxmlformats.org/officeDocument/2006/math">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𝜋</m:t>
                              </m:r>
                            </m:e>
                            <m:sub>
                              <m:r>
                                <a:rPr lang="en-US" altLang="ja-JP" b="0" i="1" smtClean="0">
                                  <a:latin typeface="Cambria Math" panose="02040503050406030204" pitchFamily="18" charset="0"/>
                                </a:rPr>
                                <m:t>𝑘</m:t>
                              </m:r>
                            </m:sub>
                          </m:sSub>
                          <m:r>
                            <a:rPr lang="ja-JP" altLang="en-US" b="0" i="1" smtClean="0">
                              <a:latin typeface="Cambria Math" panose="02040503050406030204" pitchFamily="18" charset="0"/>
                            </a:rPr>
                            <m:t>𝒩</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ja-JP" altLang="en-US" b="1" i="1" smtClean="0">
                                      <a:latin typeface="Cambria Math" panose="02040503050406030204" pitchFamily="18" charset="0"/>
                                    </a:rPr>
                                    <m:t>𝝁</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l-GR" altLang="ja-JP" b="1" i="1" smtClean="0">
                                      <a:latin typeface="Cambria Math" panose="02040503050406030204" pitchFamily="18" charset="0"/>
                                      <a:ea typeface="Cambria Math" panose="02040503050406030204" pitchFamily="18" charset="0"/>
                                    </a:rPr>
                                    <m:t>𝜮</m:t>
                                  </m:r>
                                </m:e>
                                <m:sub>
                                  <m:r>
                                    <a:rPr lang="en-US" altLang="ja-JP" b="0" i="1" smtClean="0">
                                      <a:latin typeface="Cambria Math" panose="02040503050406030204" pitchFamily="18" charset="0"/>
                                    </a:rPr>
                                    <m:t>𝑛</m:t>
                                  </m:r>
                                </m:sub>
                              </m:sSub>
                            </m:e>
                          </m:d>
                        </m:e>
                      </m:nary>
                    </m:oMath>
                  </m:oMathPara>
                </a14:m>
                <a:endParaRPr lang="en-US" altLang="ja-JP" dirty="0"/>
              </a:p>
              <a:p>
                <a:pPr marL="0" indent="0">
                  <a:buNone/>
                </a:pPr>
                <a:r>
                  <a:rPr lang="ja-JP" altLang="en-US" dirty="0"/>
                  <a:t>これは，混合ガウス分布が潜在変数を含む形式で記述できることを示している．</a:t>
                </a:r>
                <a:endParaRPr lang="en-US" altLang="ja-JP" dirty="0"/>
              </a:p>
            </p:txBody>
          </p:sp>
        </mc:Choice>
        <mc:Fallback>
          <p:sp>
            <p:nvSpPr>
              <p:cNvPr id="3" name="コンテンツ プレースホルダー 2">
                <a:extLst>
                  <a:ext uri="{FF2B5EF4-FFF2-40B4-BE49-F238E27FC236}">
                    <a16:creationId xmlns:a16="http://schemas.microsoft.com/office/drawing/2014/main" id="{73C06DC3-A5DC-7CE6-65A3-8B10C937085E}"/>
                  </a:ext>
                </a:extLst>
              </p:cNvPr>
              <p:cNvSpPr>
                <a:spLocks noGrp="1" noRot="1" noChangeAspect="1" noMove="1" noResize="1" noEditPoints="1" noAdjustHandles="1" noChangeArrowheads="1" noChangeShapeType="1" noTextEdit="1"/>
              </p:cNvSpPr>
              <p:nvPr>
                <p:ph idx="1"/>
              </p:nvPr>
            </p:nvSpPr>
            <p:spPr>
              <a:xfrm>
                <a:off x="838200" y="1527142"/>
                <a:ext cx="10515600" cy="4649821"/>
              </a:xfrm>
              <a:blipFill>
                <a:blip r:embed="rId2"/>
                <a:stretch>
                  <a:fillRect l="-232" t="-1575"/>
                </a:stretch>
              </a:blipFill>
            </p:spPr>
            <p:txBody>
              <a:bodyPr/>
              <a:lstStyle/>
              <a:p>
                <a:r>
                  <a:rPr lang="ja-JP" altLang="en-US">
                    <a:noFill/>
                  </a:rPr>
                  <a:t> </a:t>
                </a:r>
              </a:p>
            </p:txBody>
          </p:sp>
        </mc:Fallback>
      </mc:AlternateContent>
      <p:pic>
        <p:nvPicPr>
          <p:cNvPr id="5" name="図 4" descr="ダイアグラム&#10;&#10;自動的に生成された説明">
            <a:extLst>
              <a:ext uri="{FF2B5EF4-FFF2-40B4-BE49-F238E27FC236}">
                <a16:creationId xmlns:a16="http://schemas.microsoft.com/office/drawing/2014/main" id="{BE8ADA34-D7B7-A708-66E3-2499E1BA1BE1}"/>
              </a:ext>
            </a:extLst>
          </p:cNvPr>
          <p:cNvPicPr>
            <a:picLocks noChangeAspect="1"/>
          </p:cNvPicPr>
          <p:nvPr/>
        </p:nvPicPr>
        <p:blipFill rotWithShape="1">
          <a:blip r:embed="rId3">
            <a:extLst>
              <a:ext uri="{28A0092B-C50C-407E-A947-70E740481C1C}">
                <a14:useLocalDpi xmlns:a14="http://schemas.microsoft.com/office/drawing/2010/main" val="0"/>
              </a:ext>
            </a:extLst>
          </a:blip>
          <a:srcRect l="48871" t="33940" r="3999" b="13265"/>
          <a:stretch/>
        </p:blipFill>
        <p:spPr>
          <a:xfrm>
            <a:off x="8857672" y="2605419"/>
            <a:ext cx="3186545" cy="2493265"/>
          </a:xfrm>
          <a:prstGeom prst="rect">
            <a:avLst/>
          </a:prstGeom>
        </p:spPr>
      </p:pic>
    </p:spTree>
    <p:extLst>
      <p:ext uri="{BB962C8B-B14F-4D97-AF65-F5344CB8AC3E}">
        <p14:creationId xmlns:p14="http://schemas.microsoft.com/office/powerpoint/2010/main" val="3035373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2.2.1 </a:t>
            </a:r>
            <a:r>
              <a:rPr kumimoji="1" lang="ja-JP" altLang="en-US" dirty="0">
                <a:solidFill>
                  <a:schemeClr val="accent1"/>
                </a:solidFill>
              </a:rPr>
              <a:t>潜在変数</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a:xfrm>
                <a:off x="838200" y="1527142"/>
                <a:ext cx="10515600" cy="4649821"/>
              </a:xfrm>
            </p:spPr>
            <p:txBody>
              <a:bodyPr>
                <a:normAutofit fontScale="92500"/>
              </a:bodyPr>
              <a:lstStyle/>
              <a:p>
                <a:pPr marL="0" indent="0">
                  <a:buNone/>
                </a:pPr>
                <a14:m>
                  <m:oMath xmlns:m="http://schemas.openxmlformats.org/officeDocument/2006/math">
                    <m:d>
                      <m:dPr>
                        <m:begChr m:val="{"/>
                        <m:endChr m:val="}"/>
                        <m:ctrlPr>
                          <a:rPr lang="en-US" altLang="ja-JP" i="1" smtClean="0">
                            <a:latin typeface="Cambria Math" panose="02040503050406030204" pitchFamily="18" charset="0"/>
                          </a:rPr>
                        </m:ctrlPr>
                      </m:dPr>
                      <m:e>
                        <m:r>
                          <a:rPr lang="en-US" altLang="ja-JP" b="1" i="1" smtClean="0">
                            <a:latin typeface="Cambria Math" panose="02040503050406030204" pitchFamily="18" charset="0"/>
                          </a:rPr>
                          <m:t>𝑿</m:t>
                        </m:r>
                        <m:r>
                          <a:rPr lang="en-US" altLang="ja-JP" b="0" i="1" smtClean="0">
                            <a:latin typeface="Cambria Math" panose="02040503050406030204" pitchFamily="18" charset="0"/>
                          </a:rPr>
                          <m:t>,</m:t>
                        </m:r>
                        <m:r>
                          <a:rPr lang="en-US" altLang="ja-JP" b="1" i="1" smtClean="0">
                            <a:latin typeface="Cambria Math" panose="02040503050406030204" pitchFamily="18" charset="0"/>
                          </a:rPr>
                          <m:t>𝒁</m:t>
                        </m:r>
                      </m:e>
                    </m:d>
                    <m:r>
                      <a:rPr lang="ja-JP" altLang="en-US" i="1">
                        <a:latin typeface="Cambria Math" panose="02040503050406030204" pitchFamily="18" charset="0"/>
                      </a:rPr>
                      <m:t>：</m:t>
                    </m:r>
                  </m:oMath>
                </a14:m>
                <a:r>
                  <a:rPr lang="ja-JP" altLang="en-US" dirty="0"/>
                  <a:t>完全データセット</a:t>
                </a:r>
                <a:endParaRPr lang="en-US" altLang="ja-JP" dirty="0"/>
              </a:p>
              <a:p>
                <a:pPr marL="0" indent="0">
                  <a:buNone/>
                </a:pPr>
                <a14:m>
                  <m:oMath xmlns:m="http://schemas.openxmlformats.org/officeDocument/2006/math">
                    <m:r>
                      <a:rPr lang="en-US" altLang="ja-JP" b="1" i="1" smtClean="0">
                        <a:latin typeface="Cambria Math" panose="02040503050406030204" pitchFamily="18" charset="0"/>
                      </a:rPr>
                      <m:t>𝑿</m:t>
                    </m:r>
                    <m:r>
                      <a:rPr lang="ja-JP" altLang="en-US" i="1">
                        <a:latin typeface="Cambria Math" panose="02040503050406030204" pitchFamily="18" charset="0"/>
                      </a:rPr>
                      <m:t>：</m:t>
                    </m:r>
                  </m:oMath>
                </a14:m>
                <a:r>
                  <a:rPr lang="ja-JP" altLang="en-US" dirty="0"/>
                  <a:t>不完全データセット</a:t>
                </a:r>
                <a:endParaRPr lang="en-US" altLang="ja-JP" dirty="0"/>
              </a:p>
              <a:p>
                <a:r>
                  <a:rPr lang="en-US" altLang="ja-JP" dirty="0"/>
                  <a:t>EM</a:t>
                </a:r>
                <a:r>
                  <a:rPr lang="ja-JP" altLang="en-US" dirty="0"/>
                  <a:t>では</a:t>
                </a:r>
                <a14:m>
                  <m:oMath xmlns:m="http://schemas.openxmlformats.org/officeDocument/2006/math">
                    <m:func>
                      <m:funcPr>
                        <m:ctrlPr>
                          <a:rPr lang="en-US" altLang="ja-JP" i="1" smtClean="0">
                            <a:latin typeface="Cambria Math" panose="02040503050406030204" pitchFamily="18" charset="0"/>
                          </a:rPr>
                        </m:ctrlPr>
                      </m:funcPr>
                      <m:fName>
                        <m:r>
                          <m:rPr>
                            <m:sty m:val="p"/>
                          </m:rPr>
                          <a:rPr lang="en-US" altLang="ja-JP" i="0" smtClean="0">
                            <a:latin typeface="Cambria Math" panose="02040503050406030204" pitchFamily="18" charset="0"/>
                          </a:rPr>
                          <m:t>log</m:t>
                        </m:r>
                      </m:fName>
                      <m:e>
                        <m:r>
                          <a:rPr lang="en-US" altLang="ja-JP" b="0" i="1" smtClean="0">
                            <a:latin typeface="Cambria Math" panose="02040503050406030204" pitchFamily="18" charset="0"/>
                          </a:rPr>
                          <m:t>𝑝</m:t>
                        </m:r>
                        <m:d>
                          <m:dPr>
                            <m:ctrlPr>
                              <a:rPr lang="en-US" altLang="ja-JP" i="1" smtClean="0">
                                <a:latin typeface="Cambria Math" panose="02040503050406030204" pitchFamily="18" charset="0"/>
                              </a:rPr>
                            </m:ctrlPr>
                          </m:dPr>
                          <m:e>
                            <m:r>
                              <a:rPr lang="en-US" altLang="ja-JP" b="1" i="1" smtClean="0">
                                <a:latin typeface="Cambria Math" panose="02040503050406030204" pitchFamily="18" charset="0"/>
                              </a:rPr>
                              <m:t>𝑿</m:t>
                            </m:r>
                            <m:r>
                              <a:rPr lang="en-US" altLang="ja-JP" b="0" i="1" smtClean="0">
                                <a:latin typeface="Cambria Math" panose="02040503050406030204" pitchFamily="18" charset="0"/>
                              </a:rPr>
                              <m:t>|</m:t>
                            </m:r>
                            <m:r>
                              <m:rPr>
                                <m:sty m:val="p"/>
                              </m:rPr>
                              <a:rPr lang="el-GR" altLang="ja-JP" b="0" i="1" smtClean="0">
                                <a:latin typeface="Cambria Math" panose="02040503050406030204" pitchFamily="18" charset="0"/>
                                <a:ea typeface="Cambria Math" panose="02040503050406030204" pitchFamily="18" charset="0"/>
                              </a:rPr>
                              <m:t>Λ</m:t>
                            </m:r>
                          </m:e>
                        </m:d>
                      </m:e>
                    </m:func>
                  </m:oMath>
                </a14:m>
                <a:r>
                  <a:rPr lang="ja-JP" altLang="en-US" dirty="0"/>
                  <a:t>を最大化する代わりに，</a:t>
                </a:r>
                <a:r>
                  <a:rPr lang="en-US" altLang="ja-JP" dirty="0"/>
                  <a:t> </a:t>
                </a:r>
                <a14:m>
                  <m:oMath xmlns:m="http://schemas.openxmlformats.org/officeDocument/2006/math">
                    <m:func>
                      <m:funcPr>
                        <m:ctrlPr>
                          <a:rPr lang="en-US" altLang="ja-JP" i="1" smtClean="0">
                            <a:latin typeface="Cambria Math" panose="02040503050406030204" pitchFamily="18" charset="0"/>
                          </a:rPr>
                        </m:ctrlPr>
                      </m:funcPr>
                      <m:fName>
                        <m:r>
                          <m:rPr>
                            <m:sty m:val="p"/>
                          </m:rPr>
                          <a:rPr lang="en-US" altLang="ja-JP" i="0" smtClean="0">
                            <a:latin typeface="Cambria Math" panose="02040503050406030204" pitchFamily="18" charset="0"/>
                          </a:rPr>
                          <m:t>log</m:t>
                        </m:r>
                      </m:fName>
                      <m:e>
                        <m:r>
                          <a:rPr lang="en-US" altLang="ja-JP" b="0" i="1" smtClean="0">
                            <a:latin typeface="Cambria Math" panose="02040503050406030204" pitchFamily="18" charset="0"/>
                          </a:rPr>
                          <m:t>𝑝</m:t>
                        </m:r>
                        <m:d>
                          <m:dPr>
                            <m:ctrlPr>
                              <a:rPr lang="en-US" altLang="ja-JP" i="1" smtClean="0">
                                <a:latin typeface="Cambria Math" panose="02040503050406030204" pitchFamily="18" charset="0"/>
                              </a:rPr>
                            </m:ctrlPr>
                          </m:dPr>
                          <m:e>
                            <m:r>
                              <a:rPr lang="en-US" altLang="ja-JP" b="1" i="1" smtClean="0">
                                <a:latin typeface="Cambria Math" panose="02040503050406030204" pitchFamily="18" charset="0"/>
                              </a:rPr>
                              <m:t>𝑿</m:t>
                            </m:r>
                            <m:r>
                              <a:rPr lang="en-US" altLang="ja-JP" b="0" i="1" smtClean="0">
                                <a:latin typeface="Cambria Math" panose="02040503050406030204" pitchFamily="18" charset="0"/>
                              </a:rPr>
                              <m:t>,</m:t>
                            </m:r>
                            <m:r>
                              <a:rPr lang="en-US" altLang="ja-JP" b="1" i="1" smtClean="0">
                                <a:latin typeface="Cambria Math" panose="02040503050406030204" pitchFamily="18" charset="0"/>
                              </a:rPr>
                              <m:t>𝒁</m:t>
                            </m:r>
                            <m:r>
                              <a:rPr lang="en-US" altLang="ja-JP" b="0" i="1" smtClean="0">
                                <a:latin typeface="Cambria Math" panose="02040503050406030204" pitchFamily="18" charset="0"/>
                              </a:rPr>
                              <m:t>|</m:t>
                            </m:r>
                            <m:r>
                              <m:rPr>
                                <m:sty m:val="p"/>
                              </m:rPr>
                              <a:rPr lang="el-GR" altLang="ja-JP" b="0" i="1" smtClean="0">
                                <a:latin typeface="Cambria Math" panose="02040503050406030204" pitchFamily="18" charset="0"/>
                                <a:ea typeface="Cambria Math" panose="02040503050406030204" pitchFamily="18" charset="0"/>
                              </a:rPr>
                              <m:t>Λ</m:t>
                            </m:r>
                          </m:e>
                        </m:d>
                      </m:e>
                    </m:func>
                  </m:oMath>
                </a14:m>
                <a:r>
                  <a:rPr lang="ja-JP" altLang="en-US" dirty="0"/>
                  <a:t>を最大化する．</a:t>
                </a:r>
                <a:endParaRPr lang="en-US" altLang="ja-JP" dirty="0"/>
              </a:p>
              <a:p>
                <a14:m>
                  <m:oMath xmlns:m="http://schemas.openxmlformats.org/officeDocument/2006/math">
                    <m:func>
                      <m:funcPr>
                        <m:ctrlPr>
                          <a:rPr lang="en-US" altLang="ja-JP" i="1" smtClean="0">
                            <a:latin typeface="Cambria Math" panose="02040503050406030204" pitchFamily="18" charset="0"/>
                          </a:rPr>
                        </m:ctrlPr>
                      </m:funcPr>
                      <m:fName>
                        <m:r>
                          <m:rPr>
                            <m:sty m:val="p"/>
                          </m:rPr>
                          <a:rPr lang="en-US" altLang="ja-JP" i="0" smtClean="0">
                            <a:latin typeface="Cambria Math" panose="02040503050406030204" pitchFamily="18" charset="0"/>
                          </a:rPr>
                          <m:t>log</m:t>
                        </m:r>
                      </m:fName>
                      <m:e>
                        <m:r>
                          <a:rPr lang="en-US" altLang="ja-JP" b="0" i="1" smtClean="0">
                            <a:latin typeface="Cambria Math" panose="02040503050406030204" pitchFamily="18" charset="0"/>
                          </a:rPr>
                          <m:t>𝑝</m:t>
                        </m:r>
                        <m:d>
                          <m:dPr>
                            <m:ctrlPr>
                              <a:rPr lang="en-US" altLang="ja-JP" i="1" smtClean="0">
                                <a:latin typeface="Cambria Math" panose="02040503050406030204" pitchFamily="18" charset="0"/>
                              </a:rPr>
                            </m:ctrlPr>
                          </m:dPr>
                          <m:e>
                            <m:r>
                              <a:rPr lang="en-US" altLang="ja-JP" b="1" i="1" smtClean="0">
                                <a:latin typeface="Cambria Math" panose="02040503050406030204" pitchFamily="18" charset="0"/>
                              </a:rPr>
                              <m:t>𝑿</m:t>
                            </m:r>
                            <m:r>
                              <a:rPr lang="en-US" altLang="ja-JP" b="0" i="1" smtClean="0">
                                <a:latin typeface="Cambria Math" panose="02040503050406030204" pitchFamily="18" charset="0"/>
                              </a:rPr>
                              <m:t>,</m:t>
                            </m:r>
                            <m:r>
                              <a:rPr lang="en-US" altLang="ja-JP" b="1" i="1" smtClean="0">
                                <a:latin typeface="Cambria Math" panose="02040503050406030204" pitchFamily="18" charset="0"/>
                              </a:rPr>
                              <m:t>𝒁</m:t>
                            </m:r>
                            <m:r>
                              <a:rPr lang="en-US" altLang="ja-JP" b="0" i="1" smtClean="0">
                                <a:latin typeface="Cambria Math" panose="02040503050406030204" pitchFamily="18" charset="0"/>
                              </a:rPr>
                              <m:t>|</m:t>
                            </m:r>
                            <m:r>
                              <m:rPr>
                                <m:sty m:val="p"/>
                              </m:rPr>
                              <a:rPr lang="el-GR" altLang="ja-JP" b="0" i="1" smtClean="0">
                                <a:latin typeface="Cambria Math" panose="02040503050406030204" pitchFamily="18" charset="0"/>
                                <a:ea typeface="Cambria Math" panose="02040503050406030204" pitchFamily="18" charset="0"/>
                              </a:rPr>
                              <m:t>Λ</m:t>
                            </m:r>
                          </m:e>
                        </m:d>
                      </m:e>
                    </m:func>
                  </m:oMath>
                </a14:m>
                <a:r>
                  <a:rPr lang="ja-JP" altLang="en-US" dirty="0"/>
                  <a:t>の最大化のほうが簡単＆閉形式の解が得られる．</a:t>
                </a:r>
                <a:endParaRPr lang="en-US" altLang="ja-JP" dirty="0"/>
              </a:p>
              <a:p>
                <a:pPr marL="0" indent="0">
                  <a:buNone/>
                </a:pPr>
                <a:endParaRPr lang="en-US" altLang="ja-JP" dirty="0"/>
              </a:p>
              <a:p>
                <a:r>
                  <a:rPr lang="ja-JP" altLang="en-US" dirty="0"/>
                  <a:t>しかし実際は</a:t>
                </a:r>
                <a14:m>
                  <m:oMath xmlns:m="http://schemas.openxmlformats.org/officeDocument/2006/math">
                    <m:r>
                      <a:rPr lang="en-US" altLang="ja-JP" b="1" i="1" smtClean="0">
                        <a:latin typeface="Cambria Math" panose="02040503050406030204" pitchFamily="18" charset="0"/>
                      </a:rPr>
                      <m:t>𝒁</m:t>
                    </m:r>
                  </m:oMath>
                </a14:m>
                <a:r>
                  <a:rPr lang="ja-JP" altLang="en-US" dirty="0"/>
                  <a:t>を知り得ないため，</a:t>
                </a:r>
                <a:r>
                  <a:rPr lang="en-US" altLang="ja-JP" dirty="0"/>
                  <a:t> </a:t>
                </a:r>
                <a14:m>
                  <m:oMath xmlns:m="http://schemas.openxmlformats.org/officeDocument/2006/math">
                    <m:func>
                      <m:funcPr>
                        <m:ctrlPr>
                          <a:rPr lang="en-US" altLang="ja-JP" i="1" smtClean="0">
                            <a:latin typeface="Cambria Math" panose="02040503050406030204" pitchFamily="18" charset="0"/>
                          </a:rPr>
                        </m:ctrlPr>
                      </m:funcPr>
                      <m:fName>
                        <m:r>
                          <m:rPr>
                            <m:sty m:val="p"/>
                          </m:rPr>
                          <a:rPr lang="en-US" altLang="ja-JP" i="0" smtClean="0">
                            <a:latin typeface="Cambria Math" panose="02040503050406030204" pitchFamily="18" charset="0"/>
                          </a:rPr>
                          <m:t>log</m:t>
                        </m:r>
                      </m:fName>
                      <m:e>
                        <m:r>
                          <a:rPr lang="en-US" altLang="ja-JP" b="0" i="1" smtClean="0">
                            <a:latin typeface="Cambria Math" panose="02040503050406030204" pitchFamily="18" charset="0"/>
                          </a:rPr>
                          <m:t>𝑝</m:t>
                        </m:r>
                        <m:d>
                          <m:dPr>
                            <m:ctrlPr>
                              <a:rPr lang="en-US" altLang="ja-JP" i="1" smtClean="0">
                                <a:latin typeface="Cambria Math" panose="02040503050406030204" pitchFamily="18" charset="0"/>
                              </a:rPr>
                            </m:ctrlPr>
                          </m:dPr>
                          <m:e>
                            <m:r>
                              <a:rPr lang="en-US" altLang="ja-JP" b="1" i="1" smtClean="0">
                                <a:latin typeface="Cambria Math" panose="02040503050406030204" pitchFamily="18" charset="0"/>
                              </a:rPr>
                              <m:t>𝑿</m:t>
                            </m:r>
                            <m:r>
                              <a:rPr lang="en-US" altLang="ja-JP" b="0" i="1" smtClean="0">
                                <a:latin typeface="Cambria Math" panose="02040503050406030204" pitchFamily="18" charset="0"/>
                              </a:rPr>
                              <m:t>,</m:t>
                            </m:r>
                            <m:r>
                              <a:rPr lang="en-US" altLang="ja-JP" b="1" i="1" smtClean="0">
                                <a:latin typeface="Cambria Math" panose="02040503050406030204" pitchFamily="18" charset="0"/>
                              </a:rPr>
                              <m:t>𝒁</m:t>
                            </m:r>
                            <m:r>
                              <a:rPr lang="en-US" altLang="ja-JP" b="0" i="1" smtClean="0">
                                <a:latin typeface="Cambria Math" panose="02040503050406030204" pitchFamily="18" charset="0"/>
                              </a:rPr>
                              <m:t>|</m:t>
                            </m:r>
                            <m:r>
                              <m:rPr>
                                <m:sty m:val="p"/>
                              </m:rPr>
                              <a:rPr lang="el-GR" altLang="ja-JP" b="0" i="1" smtClean="0">
                                <a:latin typeface="Cambria Math" panose="02040503050406030204" pitchFamily="18" charset="0"/>
                                <a:ea typeface="Cambria Math" panose="02040503050406030204" pitchFamily="18" charset="0"/>
                              </a:rPr>
                              <m:t>Λ</m:t>
                            </m:r>
                          </m:e>
                        </m:d>
                      </m:e>
                    </m:func>
                  </m:oMath>
                </a14:m>
                <a:r>
                  <a:rPr lang="ja-JP" altLang="en-US" dirty="0"/>
                  <a:t>を計算できない．</a:t>
                </a:r>
                <a:endParaRPr lang="en-US" altLang="ja-JP" dirty="0"/>
              </a:p>
              <a:p>
                <a:pPr lvl="1"/>
                <a:r>
                  <a:rPr lang="ja-JP" altLang="en-US" dirty="0"/>
                  <a:t>ベイズの定理から導ける事後分布</a:t>
                </a:r>
                <a14:m>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𝒁</m:t>
                        </m:r>
                        <m:r>
                          <a:rPr lang="en-US" altLang="ja-JP" b="0" i="1" smtClean="0">
                            <a:latin typeface="Cambria Math" panose="02040503050406030204" pitchFamily="18" charset="0"/>
                          </a:rPr>
                          <m:t>|</m:t>
                        </m:r>
                        <m:r>
                          <a:rPr lang="en-US" altLang="ja-JP" b="1" i="1" smtClean="0">
                            <a:latin typeface="Cambria Math" panose="02040503050406030204" pitchFamily="18" charset="0"/>
                          </a:rPr>
                          <m:t>𝑿</m:t>
                        </m:r>
                        <m:r>
                          <a:rPr lang="en-US" altLang="ja-JP" b="0" i="1" smtClean="0">
                            <a:latin typeface="Cambria Math" panose="02040503050406030204" pitchFamily="18" charset="0"/>
                          </a:rPr>
                          <m:t>,</m:t>
                        </m:r>
                        <m:r>
                          <m:rPr>
                            <m:sty m:val="p"/>
                          </m:rPr>
                          <a:rPr lang="el-GR" altLang="ja-JP" b="0" i="1" smtClean="0">
                            <a:latin typeface="Cambria Math" panose="02040503050406030204" pitchFamily="18" charset="0"/>
                            <a:ea typeface="Cambria Math" panose="02040503050406030204" pitchFamily="18" charset="0"/>
                          </a:rPr>
                          <m:t>Λ</m:t>
                        </m:r>
                      </m:e>
                    </m:d>
                  </m:oMath>
                </a14:m>
                <a:r>
                  <a:rPr lang="ja-JP" altLang="en-US" dirty="0"/>
                  <a:t>を使う．</a:t>
                </a:r>
                <a:endParaRPr lang="en-US" altLang="ja-JP" dirty="0"/>
              </a:p>
            </p:txBody>
          </p:sp>
        </mc:Choice>
        <mc:Fallback>
          <p:sp>
            <p:nvSpPr>
              <p:cNvPr id="3" name="コンテンツ プレースホルダー 2">
                <a:extLst>
                  <a:ext uri="{FF2B5EF4-FFF2-40B4-BE49-F238E27FC236}">
                    <a16:creationId xmlns:a16="http://schemas.microsoft.com/office/drawing/2014/main" id="{73C06DC3-A5DC-7CE6-65A3-8B10C937085E}"/>
                  </a:ext>
                </a:extLst>
              </p:cNvPr>
              <p:cNvSpPr>
                <a:spLocks noGrp="1" noRot="1" noChangeAspect="1" noMove="1" noResize="1" noEditPoints="1" noAdjustHandles="1" noChangeArrowheads="1" noChangeShapeType="1" noTextEdit="1"/>
              </p:cNvSpPr>
              <p:nvPr>
                <p:ph idx="1"/>
              </p:nvPr>
            </p:nvSpPr>
            <p:spPr>
              <a:xfrm>
                <a:off x="838200" y="1527142"/>
                <a:ext cx="10515600" cy="4649821"/>
              </a:xfrm>
              <a:blipFill>
                <a:blip r:embed="rId2"/>
                <a:stretch>
                  <a:fillRect l="-928" t="-21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4C3EF53F-92A4-3764-E761-75E432B05730}"/>
                  </a:ext>
                </a:extLst>
              </p:cNvPr>
              <p:cNvSpPr txBox="1"/>
              <p:nvPr/>
            </p:nvSpPr>
            <p:spPr>
              <a:xfrm>
                <a:off x="8671560" y="1938622"/>
                <a:ext cx="371094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Λ</m:t>
                      </m:r>
                      <m:r>
                        <a:rPr kumimoji="1" lang="en-US" altLang="ja-JP" b="0" i="1" smtClean="0">
                          <a:latin typeface="Cambria Math" panose="02040503050406030204" pitchFamily="18" charset="0"/>
                          <a:ea typeface="Cambria Math" panose="02040503050406030204" pitchFamily="18" charset="0"/>
                        </a:rPr>
                        <m:t>=</m:t>
                      </m:r>
                      <m:d>
                        <m:dPr>
                          <m:begChr m:val="{"/>
                          <m:endChr m:val="}"/>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ja-JP" altLang="en-US" b="1" i="1" smtClean="0">
                                  <a:latin typeface="Cambria Math" panose="02040503050406030204" pitchFamily="18" charset="0"/>
                                  <a:ea typeface="Cambria Math" panose="02040503050406030204" pitchFamily="18" charset="0"/>
                                </a:rPr>
                                <m:t>𝝁</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l-GR" altLang="ja-JP" b="1" i="1" smtClean="0">
                                  <a:latin typeface="Cambria Math" panose="02040503050406030204" pitchFamily="18" charset="0"/>
                                  <a:ea typeface="Cambria Math" panose="02040503050406030204" pitchFamily="18" charset="0"/>
                                </a:rPr>
                                <m:t>𝜮</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𝑘</m:t>
                          </m:r>
                          <m:r>
                            <a:rPr kumimoji="1" lang="en-US" altLang="ja-JP" b="0" i="1" smtClean="0">
                              <a:latin typeface="Cambria Math" panose="02040503050406030204" pitchFamily="18" charset="0"/>
                              <a:ea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𝐾</m:t>
                          </m:r>
                        </m:e>
                      </m:d>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4C3EF53F-92A4-3764-E761-75E432B05730}"/>
                  </a:ext>
                </a:extLst>
              </p:cNvPr>
              <p:cNvSpPr txBox="1">
                <a:spLocks noRot="1" noChangeAspect="1" noMove="1" noResize="1" noEditPoints="1" noAdjustHandles="1" noChangeArrowheads="1" noChangeShapeType="1" noTextEdit="1"/>
              </p:cNvSpPr>
              <p:nvPr/>
            </p:nvSpPr>
            <p:spPr>
              <a:xfrm>
                <a:off x="8671560" y="1938622"/>
                <a:ext cx="3710940" cy="369332"/>
              </a:xfrm>
              <a:prstGeom prst="rect">
                <a:avLst/>
              </a:prstGeom>
              <a:blipFill>
                <a:blip r:embed="rId3"/>
                <a:stretch>
                  <a:fillRect b="-32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22997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2.2.2 </a:t>
            </a:r>
            <a:r>
              <a:rPr kumimoji="1" lang="ja-JP" altLang="en-US" dirty="0">
                <a:solidFill>
                  <a:schemeClr val="accent1"/>
                </a:solidFill>
              </a:rPr>
              <a:t>負担率</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a:xfrm>
                <a:off x="838200" y="1527142"/>
                <a:ext cx="10515600" cy="4649821"/>
              </a:xfrm>
            </p:spPr>
            <p:txBody>
              <a:bodyPr>
                <a:normAutofit fontScale="92500"/>
              </a:bodyPr>
              <a:lstStyle/>
              <a:p>
                <a:pPr marL="0" indent="0">
                  <a:buNone/>
                </a:pPr>
                <a:r>
                  <a:rPr lang="ja-JP" altLang="en-US" dirty="0"/>
                  <a:t>事後分布</a:t>
                </a:r>
                <a14:m>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𝒁</m:t>
                        </m:r>
                        <m:r>
                          <a:rPr lang="en-US" altLang="ja-JP" b="0" i="1" smtClean="0">
                            <a:latin typeface="Cambria Math" panose="02040503050406030204" pitchFamily="18" charset="0"/>
                          </a:rPr>
                          <m:t>|</m:t>
                        </m:r>
                        <m:r>
                          <a:rPr lang="en-US" altLang="ja-JP" b="1" i="1" smtClean="0">
                            <a:latin typeface="Cambria Math" panose="02040503050406030204" pitchFamily="18" charset="0"/>
                          </a:rPr>
                          <m:t>𝑿</m:t>
                        </m:r>
                        <m:r>
                          <a:rPr lang="en-US" altLang="ja-JP" b="0" i="1" smtClean="0">
                            <a:latin typeface="Cambria Math" panose="02040503050406030204" pitchFamily="18" charset="0"/>
                          </a:rPr>
                          <m:t>,</m:t>
                        </m:r>
                        <m:r>
                          <m:rPr>
                            <m:sty m:val="p"/>
                          </m:rPr>
                          <a:rPr lang="el-GR" altLang="ja-JP" b="0" i="1" smtClean="0">
                            <a:latin typeface="Cambria Math" panose="02040503050406030204" pitchFamily="18" charset="0"/>
                            <a:ea typeface="Cambria Math" panose="02040503050406030204" pitchFamily="18" charset="0"/>
                          </a:rPr>
                          <m:t>Λ</m:t>
                        </m:r>
                      </m:e>
                    </m:d>
                  </m:oMath>
                </a14:m>
                <a:r>
                  <a:rPr lang="ja-JP" altLang="en-US" dirty="0"/>
                  <a:t>，特に</a:t>
                </a:r>
                <a14:m>
                  <m:oMath xmlns:m="http://schemas.openxmlformats.org/officeDocument/2006/math">
                    <m:sSub>
                      <m:sSubPr>
                        <m:ctrlPr>
                          <a:rPr lang="en-US" altLang="ja-JP"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についての</m:t>
                    </m:r>
                    <m:r>
                      <a:rPr lang="ja-JP" altLang="en-US" i="1" smtClean="0">
                        <a:latin typeface="Cambria Math" panose="02040503050406030204" pitchFamily="18" charset="0"/>
                      </a:rPr>
                      <m:t>事後分布は</m:t>
                    </m:r>
                  </m:oMath>
                </a14:m>
                <a:endParaRPr lang="en-US" altLang="ja-JP" dirty="0"/>
              </a:p>
              <a:p>
                <a:pPr marL="0" indent="0">
                  <a:lnSpc>
                    <a:spcPct val="150000"/>
                  </a:lnSpc>
                  <a:buNone/>
                </a:pPr>
                <a14:m>
                  <m:oMathPara xmlns:m="http://schemas.openxmlformats.org/officeDocument/2006/math">
                    <m:oMathParaPr>
                      <m:jc m:val="left"/>
                    </m:oMathParaPr>
                    <m:oMath xmlns:m="http://schemas.openxmlformats.org/officeDocument/2006/math">
                      <m:r>
                        <a:rPr lang="ja-JP" altLang="en-US" i="1" smtClean="0">
                          <a:latin typeface="Cambria Math" panose="02040503050406030204" pitchFamily="18" charset="0"/>
                        </a:rPr>
                        <m:t>𝛾</m:t>
                      </m:r>
                      <m:d>
                        <m:dPr>
                          <m:ctrlPr>
                            <a:rPr lang="en-US" altLang="ja-JP"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𝑛𝑘</m:t>
                              </m:r>
                            </m:sub>
                          </m:sSub>
                        </m:e>
                      </m:d>
                      <m:r>
                        <a:rPr lang="en-US" altLang="ja-JP" b="0" i="1" smtClean="0">
                          <a:latin typeface="Cambria Math" panose="02040503050406030204" pitchFamily="18" charset="0"/>
                        </a:rPr>
                        <m:t>=</m:t>
                      </m:r>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𝑛𝑘</m:t>
                              </m:r>
                            </m:sub>
                          </m:sSub>
                          <m:r>
                            <a:rPr lang="en-US" altLang="ja-JP" b="0" i="1" smtClean="0">
                              <a:latin typeface="Cambria Math" panose="02040503050406030204" pitchFamily="18" charset="0"/>
                            </a:rPr>
                            <m:t>=1|</m:t>
                          </m:r>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
                            <m:rPr>
                              <m:sty m:val="p"/>
                            </m:rPr>
                            <a:rPr lang="el-GR" altLang="ja-JP" b="0" i="1" smtClean="0">
                              <a:latin typeface="Cambria Math" panose="02040503050406030204" pitchFamily="18" charset="0"/>
                              <a:ea typeface="Cambria Math" panose="02040503050406030204" pitchFamily="18" charset="0"/>
                            </a:rPr>
                            <m:t>Λ</m:t>
                          </m:r>
                        </m:e>
                      </m:d>
                    </m:oMath>
                    <m:oMath xmlns:m="http://schemas.openxmlformats.org/officeDocument/2006/math">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𝑛𝑘</m:t>
                                  </m:r>
                                </m:sub>
                              </m:sSub>
                              <m:r>
                                <a:rPr lang="en-US" altLang="ja-JP" b="0" i="1" smtClean="0">
                                  <a:latin typeface="Cambria Math" panose="02040503050406030204" pitchFamily="18" charset="0"/>
                                </a:rPr>
                                <m:t>=1|</m:t>
                              </m:r>
                              <m:r>
                                <m:rPr>
                                  <m:sty m:val="p"/>
                                </m:rPr>
                                <a:rPr lang="el-GR" altLang="ja-JP" b="0" i="1" smtClean="0">
                                  <a:latin typeface="Cambria Math" panose="02040503050406030204" pitchFamily="18" charset="0"/>
                                  <a:ea typeface="Cambria Math" panose="02040503050406030204" pitchFamily="18" charset="0"/>
                                </a:rPr>
                                <m:t>Λ</m:t>
                              </m:r>
                            </m:e>
                          </m:d>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𝑛𝑘</m:t>
                                  </m:r>
                                </m:sub>
                              </m:sSub>
                              <m:r>
                                <a:rPr lang="en-US" altLang="ja-JP" b="0" i="1" smtClean="0">
                                  <a:latin typeface="Cambria Math" panose="02040503050406030204" pitchFamily="18" charset="0"/>
                                </a:rPr>
                                <m:t>=1,</m:t>
                              </m:r>
                              <m:r>
                                <m:rPr>
                                  <m:sty m:val="p"/>
                                </m:rPr>
                                <a:rPr lang="el-GR" altLang="ja-JP" b="0" i="1" smtClean="0">
                                  <a:latin typeface="Cambria Math" panose="02040503050406030204" pitchFamily="18" charset="0"/>
                                  <a:ea typeface="Cambria Math" panose="02040503050406030204" pitchFamily="18" charset="0"/>
                                </a:rPr>
                                <m:t>Λ</m:t>
                              </m:r>
                            </m:e>
                          </m:d>
                        </m:num>
                        <m:den>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
                                <m:rPr>
                                  <m:sty m:val="p"/>
                                </m:rPr>
                                <a:rPr lang="el-GR" altLang="ja-JP" b="0" i="1" smtClean="0">
                                  <a:latin typeface="Cambria Math" panose="02040503050406030204" pitchFamily="18" charset="0"/>
                                  <a:ea typeface="Cambria Math" panose="02040503050406030204" pitchFamily="18" charset="0"/>
                                </a:rPr>
                                <m:t>Λ</m:t>
                              </m:r>
                            </m:e>
                          </m:d>
                        </m:den>
                      </m:f>
                    </m:oMath>
                    <m:oMath xmlns:m="http://schemas.openxmlformats.org/officeDocument/2006/math">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ja-JP" altLang="en-US" i="1" dirty="0">
                          <a:latin typeface="Cambria Math" panose="02040503050406030204" pitchFamily="18" charset="0"/>
                        </a:rPr>
                        <m:t> </m:t>
                      </m:r>
                      <m:r>
                        <a:rPr lang="ja-JP" altLang="en-US" i="1" dirty="0" smtClean="0">
                          <a:latin typeface="Cambria Math" panose="02040503050406030204" pitchFamily="18" charset="0"/>
                        </a:rPr>
                        <m:t> </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𝜋</m:t>
                              </m:r>
                            </m:e>
                            <m:sub>
                              <m:r>
                                <a:rPr lang="en-US" altLang="ja-JP" b="0" i="1" smtClean="0">
                                  <a:latin typeface="Cambria Math" panose="02040503050406030204" pitchFamily="18" charset="0"/>
                                </a:rPr>
                                <m:t>𝑘</m:t>
                              </m:r>
                            </m:sub>
                          </m:sSub>
                          <m:r>
                            <a:rPr lang="ja-JP" altLang="en-US" b="0" i="1" smtClean="0">
                              <a:latin typeface="Cambria Math" panose="02040503050406030204" pitchFamily="18" charset="0"/>
                            </a:rPr>
                            <m:t>𝒩</m:t>
                          </m:r>
                          <m:d>
                            <m:dPr>
                              <m:ctrlPr>
                                <a:rPr lang="en-US" altLang="ja-JP" b="0" i="1" smtClean="0">
                                  <a:latin typeface="Cambria Math" panose="02040503050406030204" pitchFamily="18" charset="0"/>
                                </a:rPr>
                              </m:ctrlPr>
                            </m:dPr>
                            <m:e>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𝝁</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l-GR" altLang="ja-JP" b="1" i="1" smtClean="0">
                                      <a:latin typeface="Cambria Math" panose="02040503050406030204" pitchFamily="18" charset="0"/>
                                      <a:ea typeface="Cambria Math" panose="02040503050406030204" pitchFamily="18" charset="0"/>
                                    </a:rPr>
                                    <m:t>𝜮</m:t>
                                  </m:r>
                                </m:e>
                                <m:sub>
                                  <m:r>
                                    <a:rPr lang="en-US" altLang="ja-JP" b="0" i="1" smtClean="0">
                                      <a:latin typeface="Cambria Math" panose="02040503050406030204" pitchFamily="18" charset="0"/>
                                      <a:ea typeface="Cambria Math" panose="02040503050406030204" pitchFamily="18" charset="0"/>
                                    </a:rPr>
                                    <m:t>𝑘</m:t>
                                  </m:r>
                                </m:sub>
                              </m:sSub>
                            </m:e>
                          </m:d>
                        </m:num>
                        <m:den>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𝜋</m:t>
                                  </m:r>
                                </m:e>
                                <m:sub>
                                  <m:r>
                                    <a:rPr lang="en-US" altLang="ja-JP" b="0" i="1" smtClean="0">
                                      <a:latin typeface="Cambria Math" panose="02040503050406030204" pitchFamily="18" charset="0"/>
                                    </a:rPr>
                                    <m:t>𝑗</m:t>
                                  </m:r>
                                </m:sub>
                              </m:sSub>
                              <m:r>
                                <a:rPr lang="ja-JP" altLang="en-US" b="0" i="1" smtClean="0">
                                  <a:latin typeface="Cambria Math" panose="02040503050406030204" pitchFamily="18" charset="0"/>
                                </a:rPr>
                                <m:t>𝒩</m:t>
                              </m:r>
                              <m:d>
                                <m:dPr>
                                  <m:ctrlPr>
                                    <a:rPr lang="en-US" altLang="ja-JP" b="0" i="1" smtClean="0">
                                      <a:latin typeface="Cambria Math" panose="02040503050406030204" pitchFamily="18" charset="0"/>
                                    </a:rPr>
                                  </m:ctrlPr>
                                </m:dPr>
                                <m:e>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𝝁</m:t>
                                      </m:r>
                                    </m:e>
                                    <m:sub>
                                      <m:r>
                                        <a:rPr lang="en-US" altLang="ja-JP" b="0" i="1" smtClean="0">
                                          <a:latin typeface="Cambria Math" panose="02040503050406030204" pitchFamily="18" charset="0"/>
                                        </a:rPr>
                                        <m:t>𝑗</m:t>
                                      </m:r>
                                    </m:sub>
                                  </m:sSub>
                                  <m:r>
                                    <a:rPr lang="en-US" altLang="ja-JP" b="0" i="1" smtClean="0">
                                      <a:latin typeface="Cambria Math" panose="02040503050406030204" pitchFamily="18" charset="0"/>
                                    </a:rPr>
                                    <m:t>,</m:t>
                                  </m:r>
                                  <m:sSub>
                                    <m:sSubPr>
                                      <m:ctrlPr>
                                        <a:rPr lang="en-US" altLang="ja-JP" b="1" i="1" smtClean="0">
                                          <a:latin typeface="Cambria Math" panose="02040503050406030204" pitchFamily="18" charset="0"/>
                                          <a:ea typeface="Cambria Math" panose="02040503050406030204" pitchFamily="18" charset="0"/>
                                        </a:rPr>
                                      </m:ctrlPr>
                                    </m:sSubPr>
                                    <m:e>
                                      <m:r>
                                        <a:rPr lang="el-GR" altLang="ja-JP" b="1" i="1" smtClean="0">
                                          <a:latin typeface="Cambria Math" panose="02040503050406030204" pitchFamily="18" charset="0"/>
                                          <a:ea typeface="Cambria Math" panose="02040503050406030204" pitchFamily="18" charset="0"/>
                                        </a:rPr>
                                        <m:t>𝜮</m:t>
                                      </m:r>
                                    </m:e>
                                    <m:sub>
                                      <m:r>
                                        <a:rPr lang="en-US" altLang="ja-JP" b="1" i="1" smtClean="0">
                                          <a:latin typeface="Cambria Math" panose="02040503050406030204" pitchFamily="18" charset="0"/>
                                          <a:ea typeface="Cambria Math" panose="02040503050406030204" pitchFamily="18" charset="0"/>
                                        </a:rPr>
                                        <m:t>𝒋</m:t>
                                      </m:r>
                                    </m:sub>
                                  </m:sSub>
                                </m:e>
                              </m:d>
                            </m:e>
                          </m:nary>
                        </m:den>
                      </m:f>
                    </m:oMath>
                  </m:oMathPara>
                </a14:m>
                <a:endParaRPr lang="en-US" altLang="ja-JP" dirty="0"/>
              </a:p>
              <a:p>
                <a:pPr marL="0" indent="0">
                  <a:buNone/>
                </a:pPr>
                <a:r>
                  <a:rPr lang="ja-JP" altLang="en-US" dirty="0"/>
                  <a:t>と書ける．これは，コンポーネント</a:t>
                </a:r>
                <a:r>
                  <a:rPr lang="en-US" altLang="ja-JP" dirty="0"/>
                  <a:t>k</a:t>
                </a:r>
                <a:r>
                  <a:rPr lang="ja-JP" altLang="en-US" dirty="0"/>
                  <a:t>が</a:t>
                </a:r>
                <a14:m>
                  <m:oMath xmlns:m="http://schemas.openxmlformats.org/officeDocument/2006/math">
                    <m:r>
                      <a:rPr lang="en-US" altLang="ja-JP" b="0" i="1" smtClean="0">
                        <a:latin typeface="Cambria Math" panose="02040503050406030204" pitchFamily="18" charset="0"/>
                      </a:rPr>
                      <m:t>𝑥</m:t>
                    </m:r>
                    <m:r>
                      <a:rPr lang="ja-JP" altLang="en-US" i="1">
                        <a:latin typeface="Cambria Math" panose="02040503050406030204" pitchFamily="18" charset="0"/>
                      </a:rPr>
                      <m:t>の</m:t>
                    </m:r>
                  </m:oMath>
                </a14:m>
                <a:r>
                  <a:rPr lang="ja-JP" altLang="en-US" dirty="0"/>
                  <a:t>観測を「説明する」度合を表す</a:t>
                </a:r>
                <a:r>
                  <a:rPr lang="ja-JP" altLang="en-US" b="1" dirty="0"/>
                  <a:t>負担率</a:t>
                </a:r>
                <a:r>
                  <a:rPr lang="ja-JP" altLang="en-US" dirty="0"/>
                  <a:t>として解釈できる．</a:t>
                </a:r>
                <a:endParaRPr lang="en-US" altLang="ja-JP" dirty="0"/>
              </a:p>
            </p:txBody>
          </p:sp>
        </mc:Choice>
        <mc:Fallback>
          <p:sp>
            <p:nvSpPr>
              <p:cNvPr id="3" name="コンテンツ プレースホルダー 2">
                <a:extLst>
                  <a:ext uri="{FF2B5EF4-FFF2-40B4-BE49-F238E27FC236}">
                    <a16:creationId xmlns:a16="http://schemas.microsoft.com/office/drawing/2014/main" id="{73C06DC3-A5DC-7CE6-65A3-8B10C937085E}"/>
                  </a:ext>
                </a:extLst>
              </p:cNvPr>
              <p:cNvSpPr>
                <a:spLocks noGrp="1" noRot="1" noChangeAspect="1" noMove="1" noResize="1" noEditPoints="1" noAdjustHandles="1" noChangeArrowheads="1" noChangeShapeType="1" noTextEdit="1"/>
              </p:cNvSpPr>
              <p:nvPr>
                <p:ph idx="1"/>
              </p:nvPr>
            </p:nvSpPr>
            <p:spPr>
              <a:xfrm>
                <a:off x="838200" y="1527142"/>
                <a:ext cx="10515600" cy="4649821"/>
              </a:xfrm>
              <a:blipFill>
                <a:blip r:embed="rId2"/>
                <a:stretch>
                  <a:fillRect l="-1043" t="-2100" b="-10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4C3EF53F-92A4-3764-E761-75E432B05730}"/>
                  </a:ext>
                </a:extLst>
              </p:cNvPr>
              <p:cNvSpPr txBox="1"/>
              <p:nvPr/>
            </p:nvSpPr>
            <p:spPr>
              <a:xfrm>
                <a:off x="8671560" y="1938622"/>
                <a:ext cx="371094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Λ</m:t>
                      </m:r>
                      <m:r>
                        <a:rPr kumimoji="1" lang="en-US" altLang="ja-JP" b="0" i="1" smtClean="0">
                          <a:latin typeface="Cambria Math" panose="02040503050406030204" pitchFamily="18" charset="0"/>
                          <a:ea typeface="Cambria Math" panose="02040503050406030204" pitchFamily="18" charset="0"/>
                        </a:rPr>
                        <m:t>=</m:t>
                      </m:r>
                      <m:d>
                        <m:dPr>
                          <m:begChr m:val="{"/>
                          <m:endChr m:val="}"/>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ja-JP" altLang="en-US" b="1" i="1" smtClean="0">
                                  <a:latin typeface="Cambria Math" panose="02040503050406030204" pitchFamily="18" charset="0"/>
                                  <a:ea typeface="Cambria Math" panose="02040503050406030204" pitchFamily="18" charset="0"/>
                                </a:rPr>
                                <m:t>𝝁</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l-GR" altLang="ja-JP" b="1" i="1" smtClean="0">
                                  <a:latin typeface="Cambria Math" panose="02040503050406030204" pitchFamily="18" charset="0"/>
                                  <a:ea typeface="Cambria Math" panose="02040503050406030204" pitchFamily="18" charset="0"/>
                                </a:rPr>
                                <m:t>𝜮</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𝑘</m:t>
                          </m:r>
                          <m:r>
                            <a:rPr kumimoji="1" lang="en-US" altLang="ja-JP" b="0" i="1" smtClean="0">
                              <a:latin typeface="Cambria Math" panose="02040503050406030204" pitchFamily="18" charset="0"/>
                              <a:ea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𝐾</m:t>
                          </m:r>
                        </m:e>
                      </m:d>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4C3EF53F-92A4-3764-E761-75E432B05730}"/>
                  </a:ext>
                </a:extLst>
              </p:cNvPr>
              <p:cNvSpPr txBox="1">
                <a:spLocks noRot="1" noChangeAspect="1" noMove="1" noResize="1" noEditPoints="1" noAdjustHandles="1" noChangeArrowheads="1" noChangeShapeType="1" noTextEdit="1"/>
              </p:cNvSpPr>
              <p:nvPr/>
            </p:nvSpPr>
            <p:spPr>
              <a:xfrm>
                <a:off x="8671560" y="1938622"/>
                <a:ext cx="3710940" cy="369332"/>
              </a:xfrm>
              <a:prstGeom prst="rect">
                <a:avLst/>
              </a:prstGeom>
              <a:blipFill>
                <a:blip r:embed="rId3"/>
                <a:stretch>
                  <a:fillRect b="-32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07139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2.2.3 Q</a:t>
            </a:r>
            <a:r>
              <a:rPr kumimoji="1" lang="ja-JP" altLang="en-US" dirty="0">
                <a:solidFill>
                  <a:schemeClr val="accent1"/>
                </a:solidFill>
              </a:rPr>
              <a:t>関数</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a:xfrm>
                <a:off x="838200" y="1527142"/>
                <a:ext cx="10515600" cy="4649821"/>
              </a:xfrm>
            </p:spPr>
            <p:txBody>
              <a:bodyPr>
                <a:normAutofit/>
              </a:bodyPr>
              <a:lstStyle/>
              <a:p>
                <a:pPr marL="0" indent="0">
                  <a:buNone/>
                </a:pPr>
                <a:r>
                  <a:rPr lang="ja-JP" altLang="en-US" dirty="0"/>
                  <a:t>負担率</a:t>
                </a:r>
                <a14:m>
                  <m:oMath xmlns:m="http://schemas.openxmlformats.org/officeDocument/2006/math">
                    <m:r>
                      <a:rPr lang="ja-JP" altLang="en-US" i="1" smtClean="0">
                        <a:latin typeface="Cambria Math" panose="02040503050406030204" pitchFamily="18" charset="0"/>
                      </a:rPr>
                      <m:t>𝛾</m:t>
                    </m:r>
                    <m:d>
                      <m:dPr>
                        <m:ctrlPr>
                          <a:rPr lang="en-US" altLang="ja-JP"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𝑧</m:t>
                            </m:r>
                          </m:e>
                          <m:sub>
                            <m:r>
                              <a:rPr lang="en-US" altLang="ja-JP" b="0" i="1" smtClean="0">
                                <a:latin typeface="Cambria Math" panose="02040503050406030204" pitchFamily="18" charset="0"/>
                              </a:rPr>
                              <m:t>𝑛𝑘</m:t>
                            </m:r>
                          </m:sub>
                        </m:sSub>
                      </m:e>
                    </m:d>
                  </m:oMath>
                </a14:m>
                <a:r>
                  <a:rPr lang="ja-JP" altLang="en-US" dirty="0"/>
                  <a:t>とこれまでに推定したパラメータ</a:t>
                </a:r>
                <a14:m>
                  <m:oMath xmlns:m="http://schemas.openxmlformats.org/officeDocument/2006/math">
                    <m:sSup>
                      <m:sSupPr>
                        <m:ctrlPr>
                          <a:rPr lang="en-US" altLang="ja-JP" i="1" smtClean="0">
                            <a:latin typeface="Cambria Math" panose="02040503050406030204" pitchFamily="18" charset="0"/>
                          </a:rPr>
                        </m:ctrlPr>
                      </m:sSupPr>
                      <m:e>
                        <m:r>
                          <m:rPr>
                            <m:sty m:val="p"/>
                          </m:rPr>
                          <a:rPr lang="el-GR" altLang="ja-JP" i="1" smtClean="0">
                            <a:latin typeface="Cambria Math" panose="02040503050406030204" pitchFamily="18" charset="0"/>
                            <a:ea typeface="Cambria Math" panose="02040503050406030204" pitchFamily="18" charset="0"/>
                          </a:rPr>
                          <m:t>Λ</m:t>
                        </m:r>
                      </m:e>
                      <m:sup>
                        <m:r>
                          <a:rPr lang="en-US" altLang="ja-JP" b="0" i="1" smtClean="0">
                            <a:latin typeface="Cambria Math" panose="02040503050406030204" pitchFamily="18" charset="0"/>
                          </a:rPr>
                          <m:t>𝑜𝑙𝑑</m:t>
                        </m:r>
                      </m:sup>
                    </m:sSup>
                  </m:oMath>
                </a14:m>
                <a:r>
                  <a:rPr lang="ja-JP" altLang="en-US" dirty="0"/>
                  <a:t>から，</a:t>
                </a:r>
                <a:endParaRPr lang="en-US" altLang="ja-JP" dirty="0"/>
              </a:p>
              <a:p>
                <a:pPr marL="0" indent="0">
                  <a:buNone/>
                </a:pPr>
                <a:r>
                  <a:rPr lang="ja-JP" altLang="en-US" dirty="0"/>
                  <a:t>潜在変数</a:t>
                </a:r>
                <a14:m>
                  <m:oMath xmlns:m="http://schemas.openxmlformats.org/officeDocument/2006/math">
                    <m:r>
                      <a:rPr lang="en-US" altLang="ja-JP" b="1" i="1" smtClean="0">
                        <a:latin typeface="Cambria Math" panose="02040503050406030204" pitchFamily="18" charset="0"/>
                      </a:rPr>
                      <m:t>𝒁</m:t>
                    </m:r>
                  </m:oMath>
                </a14:m>
                <a:r>
                  <a:rPr lang="ja-JP" altLang="en-US" dirty="0"/>
                  <a:t>の事後分布の下で</a:t>
                </a:r>
                <a14:m>
                  <m:oMath xmlns:m="http://schemas.openxmlformats.org/officeDocument/2006/math">
                    <m:func>
                      <m:funcPr>
                        <m:ctrlPr>
                          <a:rPr lang="en-US" altLang="ja-JP" i="1" smtClean="0">
                            <a:latin typeface="Cambria Math" panose="02040503050406030204" pitchFamily="18" charset="0"/>
                          </a:rPr>
                        </m:ctrlPr>
                      </m:funcPr>
                      <m:fName>
                        <m:r>
                          <m:rPr>
                            <m:sty m:val="p"/>
                          </m:rPr>
                          <a:rPr lang="en-US" altLang="ja-JP" i="0" smtClean="0">
                            <a:latin typeface="Cambria Math" panose="02040503050406030204" pitchFamily="18" charset="0"/>
                          </a:rPr>
                          <m:t>log</m:t>
                        </m:r>
                      </m:fName>
                      <m:e>
                        <m:r>
                          <a:rPr lang="en-US" altLang="ja-JP" b="0" i="1" smtClean="0">
                            <a:latin typeface="Cambria Math" panose="02040503050406030204" pitchFamily="18" charset="0"/>
                          </a:rPr>
                          <m:t>𝑝</m:t>
                        </m:r>
                        <m:d>
                          <m:dPr>
                            <m:ctrlPr>
                              <a:rPr lang="en-US" altLang="ja-JP" i="1" smtClean="0">
                                <a:latin typeface="Cambria Math" panose="02040503050406030204" pitchFamily="18" charset="0"/>
                              </a:rPr>
                            </m:ctrlPr>
                          </m:dPr>
                          <m:e>
                            <m:r>
                              <a:rPr lang="en-US" altLang="ja-JP" b="1" i="1" smtClean="0">
                                <a:latin typeface="Cambria Math" panose="02040503050406030204" pitchFamily="18" charset="0"/>
                              </a:rPr>
                              <m:t>𝑿</m:t>
                            </m:r>
                            <m:r>
                              <a:rPr lang="en-US" altLang="ja-JP" b="0" i="1" smtClean="0">
                                <a:latin typeface="Cambria Math" panose="02040503050406030204" pitchFamily="18" charset="0"/>
                              </a:rPr>
                              <m:t>,</m:t>
                            </m:r>
                            <m:r>
                              <a:rPr lang="en-US" altLang="ja-JP" b="1" i="1" smtClean="0">
                                <a:latin typeface="Cambria Math" panose="02040503050406030204" pitchFamily="18" charset="0"/>
                              </a:rPr>
                              <m:t>𝒁</m:t>
                            </m:r>
                            <m:r>
                              <a:rPr lang="en-US" altLang="ja-JP" b="0" i="1" smtClean="0">
                                <a:latin typeface="Cambria Math" panose="02040503050406030204" pitchFamily="18" charset="0"/>
                              </a:rPr>
                              <m:t>|</m:t>
                            </m:r>
                            <m:r>
                              <m:rPr>
                                <m:sty m:val="p"/>
                              </m:rPr>
                              <a:rPr lang="el-GR" altLang="ja-JP" b="0" i="1" smtClean="0">
                                <a:latin typeface="Cambria Math" panose="02040503050406030204" pitchFamily="18" charset="0"/>
                                <a:ea typeface="Cambria Math" panose="02040503050406030204" pitchFamily="18" charset="0"/>
                              </a:rPr>
                              <m:t>Λ</m:t>
                            </m:r>
                          </m:e>
                        </m:d>
                      </m:e>
                    </m:func>
                  </m:oMath>
                </a14:m>
                <a:r>
                  <a:rPr lang="ja-JP" altLang="en-US" dirty="0"/>
                  <a:t>の期待値を計算し，</a:t>
                </a:r>
                <a:endParaRPr lang="en-US" altLang="ja-JP" dirty="0"/>
              </a:p>
              <a:p>
                <a:pPr marL="0" indent="0">
                  <a:buNone/>
                </a:pPr>
                <a:r>
                  <a:rPr lang="ja-JP" altLang="en-US" dirty="0"/>
                  <a:t>新しいパラメータの推定値</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Λ</m:t>
                    </m:r>
                  </m:oMath>
                </a14:m>
                <a:r>
                  <a:rPr lang="ja-JP" altLang="en-US" dirty="0"/>
                  <a:t>を求める．</a:t>
                </a:r>
                <a:endParaRPr lang="en-US" altLang="ja-JP" dirty="0"/>
              </a:p>
            </p:txBody>
          </p:sp>
        </mc:Choice>
        <mc:Fallback>
          <p:sp>
            <p:nvSpPr>
              <p:cNvPr id="3" name="コンテンツ プレースホルダー 2">
                <a:extLst>
                  <a:ext uri="{FF2B5EF4-FFF2-40B4-BE49-F238E27FC236}">
                    <a16:creationId xmlns:a16="http://schemas.microsoft.com/office/drawing/2014/main" id="{73C06DC3-A5DC-7CE6-65A3-8B10C937085E}"/>
                  </a:ext>
                </a:extLst>
              </p:cNvPr>
              <p:cNvSpPr>
                <a:spLocks noGrp="1" noRot="1" noChangeAspect="1" noMove="1" noResize="1" noEditPoints="1" noAdjustHandles="1" noChangeArrowheads="1" noChangeShapeType="1" noTextEdit="1"/>
              </p:cNvSpPr>
              <p:nvPr>
                <p:ph idx="1"/>
              </p:nvPr>
            </p:nvSpPr>
            <p:spPr>
              <a:xfrm>
                <a:off x="838200" y="1527142"/>
                <a:ext cx="10515600" cy="4649821"/>
              </a:xfrm>
              <a:blipFill>
                <a:blip r:embed="rId2"/>
                <a:stretch>
                  <a:fillRect l="-1217" t="-21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4C3EF53F-92A4-3764-E761-75E432B05730}"/>
                  </a:ext>
                </a:extLst>
              </p:cNvPr>
              <p:cNvSpPr txBox="1"/>
              <p:nvPr/>
            </p:nvSpPr>
            <p:spPr>
              <a:xfrm>
                <a:off x="7429500" y="843240"/>
                <a:ext cx="371094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Λ</m:t>
                      </m:r>
                      <m:r>
                        <a:rPr kumimoji="1" lang="en-US" altLang="ja-JP" b="0" i="1" smtClean="0">
                          <a:latin typeface="Cambria Math" panose="02040503050406030204" pitchFamily="18" charset="0"/>
                          <a:ea typeface="Cambria Math" panose="02040503050406030204" pitchFamily="18" charset="0"/>
                        </a:rPr>
                        <m:t>=</m:t>
                      </m:r>
                      <m:d>
                        <m:dPr>
                          <m:begChr m:val="{"/>
                          <m:endChr m:val="}"/>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ja-JP" altLang="en-US" b="1" i="1" smtClean="0">
                                  <a:latin typeface="Cambria Math" panose="02040503050406030204" pitchFamily="18" charset="0"/>
                                  <a:ea typeface="Cambria Math" panose="02040503050406030204" pitchFamily="18" charset="0"/>
                                </a:rPr>
                                <m:t>𝝁</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l-GR" altLang="ja-JP" b="1" i="1" smtClean="0">
                                  <a:latin typeface="Cambria Math" panose="02040503050406030204" pitchFamily="18" charset="0"/>
                                  <a:ea typeface="Cambria Math" panose="02040503050406030204" pitchFamily="18" charset="0"/>
                                </a:rPr>
                                <m:t>𝜮</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𝑘</m:t>
                          </m:r>
                          <m:r>
                            <a:rPr kumimoji="1" lang="en-US" altLang="ja-JP" b="0" i="1" smtClean="0">
                              <a:latin typeface="Cambria Math" panose="02040503050406030204" pitchFamily="18" charset="0"/>
                              <a:ea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𝐾</m:t>
                          </m:r>
                        </m:e>
                      </m:d>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4C3EF53F-92A4-3764-E761-75E432B05730}"/>
                  </a:ext>
                </a:extLst>
              </p:cNvPr>
              <p:cNvSpPr txBox="1">
                <a:spLocks noRot="1" noChangeAspect="1" noMove="1" noResize="1" noEditPoints="1" noAdjustHandles="1" noChangeArrowheads="1" noChangeShapeType="1" noTextEdit="1"/>
              </p:cNvSpPr>
              <p:nvPr/>
            </p:nvSpPr>
            <p:spPr>
              <a:xfrm>
                <a:off x="7429500" y="843240"/>
                <a:ext cx="3710940" cy="369332"/>
              </a:xfrm>
              <a:prstGeom prst="rect">
                <a:avLst/>
              </a:prstGeom>
              <a:blipFill>
                <a:blip r:embed="rId3"/>
                <a:stretch>
                  <a:fillRect b="-3279"/>
                </a:stretch>
              </a:blipFill>
            </p:spPr>
            <p:txBody>
              <a:bodyPr/>
              <a:lstStyle/>
              <a:p>
                <a:r>
                  <a:rPr lang="ja-JP" altLang="en-US">
                    <a:noFill/>
                  </a:rPr>
                  <a:t> </a:t>
                </a:r>
              </a:p>
            </p:txBody>
          </p:sp>
        </mc:Fallback>
      </mc:AlternateContent>
      <p:pic>
        <p:nvPicPr>
          <p:cNvPr id="10" name="図 9" descr="テーブル&#10;&#10;中程度の精度で自動的に生成された説明">
            <a:extLst>
              <a:ext uri="{FF2B5EF4-FFF2-40B4-BE49-F238E27FC236}">
                <a16:creationId xmlns:a16="http://schemas.microsoft.com/office/drawing/2014/main" id="{E596046F-36FB-936C-48D9-AB92CE0E5B23}"/>
              </a:ext>
            </a:extLst>
          </p:cNvPr>
          <p:cNvPicPr>
            <a:picLocks noChangeAspect="1"/>
          </p:cNvPicPr>
          <p:nvPr/>
        </p:nvPicPr>
        <p:blipFill rotWithShape="1">
          <a:blip r:embed="rId4">
            <a:extLst>
              <a:ext uri="{28A0092B-C50C-407E-A947-70E740481C1C}">
                <a14:useLocalDpi xmlns:a14="http://schemas.microsoft.com/office/drawing/2010/main" val="0"/>
              </a:ext>
            </a:extLst>
          </a:blip>
          <a:srcRect l="31583" r="31334"/>
          <a:stretch/>
        </p:blipFill>
        <p:spPr>
          <a:xfrm rot="16200000">
            <a:off x="3036570" y="1421130"/>
            <a:ext cx="3390900" cy="6858000"/>
          </a:xfrm>
          <a:prstGeom prst="rect">
            <a:avLst/>
          </a:prstGeom>
        </p:spPr>
      </p:pic>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18ECAD2F-969A-E50B-2FA4-DFA5D80E1B90}"/>
                  </a:ext>
                </a:extLst>
              </p:cNvPr>
              <p:cNvSpPr txBox="1"/>
              <p:nvPr/>
            </p:nvSpPr>
            <p:spPr>
              <a:xfrm>
                <a:off x="9189720" y="2918460"/>
                <a:ext cx="2164080" cy="1754326"/>
              </a:xfrm>
              <a:prstGeom prst="rect">
                <a:avLst/>
              </a:prstGeom>
              <a:noFill/>
            </p:spPr>
            <p:txBody>
              <a:bodyPr wrap="square" rtlCol="0">
                <a:spAutoFit/>
              </a:bodyPr>
              <a:lstStyle/>
              <a:p>
                <a:r>
                  <a:rPr kumimoji="1" lang="ja-JP" altLang="en-US" dirty="0"/>
                  <a:t>変数が変わっています</a:t>
                </a:r>
                <a:endParaRPr kumimoji="1" lang="en-US" altLang="ja-JP" dirty="0"/>
              </a:p>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𝑜</m:t>
                      </m:r>
                    </m:oMath>
                    <m:oMath xmlns:m="http://schemas.openxmlformats.org/officeDocument/2006/math">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oMath>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oMath>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𝑙</m:t>
                      </m:r>
                    </m:oMath>
                  </m:oMathPara>
                </a14:m>
                <a:endParaRPr kumimoji="1" lang="en-US" altLang="ja-JP" b="0" dirty="0"/>
              </a:p>
            </p:txBody>
          </p:sp>
        </mc:Choice>
        <mc:Fallback>
          <p:sp>
            <p:nvSpPr>
              <p:cNvPr id="11" name="テキスト ボックス 10">
                <a:extLst>
                  <a:ext uri="{FF2B5EF4-FFF2-40B4-BE49-F238E27FC236}">
                    <a16:creationId xmlns:a16="http://schemas.microsoft.com/office/drawing/2014/main" id="{18ECAD2F-969A-E50B-2FA4-DFA5D80E1B90}"/>
                  </a:ext>
                </a:extLst>
              </p:cNvPr>
              <p:cNvSpPr txBox="1">
                <a:spLocks noRot="1" noChangeAspect="1" noMove="1" noResize="1" noEditPoints="1" noAdjustHandles="1" noChangeArrowheads="1" noChangeShapeType="1" noTextEdit="1"/>
              </p:cNvSpPr>
              <p:nvPr/>
            </p:nvSpPr>
            <p:spPr>
              <a:xfrm>
                <a:off x="9189720" y="2918460"/>
                <a:ext cx="2164080" cy="1754326"/>
              </a:xfrm>
              <a:prstGeom prst="rect">
                <a:avLst/>
              </a:prstGeom>
              <a:blipFill>
                <a:blip r:embed="rId5"/>
                <a:stretch>
                  <a:fillRect l="-2535" t="-20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12368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2.2.3 Q</a:t>
            </a:r>
            <a:r>
              <a:rPr kumimoji="1" lang="ja-JP" altLang="en-US" dirty="0">
                <a:solidFill>
                  <a:schemeClr val="accent1"/>
                </a:solidFill>
              </a:rPr>
              <a:t>関数</a:t>
            </a:r>
          </a:p>
        </p:txBody>
      </p:sp>
      <p:pic>
        <p:nvPicPr>
          <p:cNvPr id="6" name="コンテンツ プレースホルダー 5" descr="ダイアグラム, 概略図&#10;&#10;自動的に生成された説明">
            <a:extLst>
              <a:ext uri="{FF2B5EF4-FFF2-40B4-BE49-F238E27FC236}">
                <a16:creationId xmlns:a16="http://schemas.microsoft.com/office/drawing/2014/main" id="{3B2FB3F7-529B-534E-1A01-4B1D50C0B5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578" t="32628" r="50310" b="20830"/>
          <a:stretch/>
        </p:blipFill>
        <p:spPr>
          <a:xfrm rot="5400000">
            <a:off x="1047751" y="3647031"/>
            <a:ext cx="1866897" cy="2164081"/>
          </a:xfrm>
        </p:spPr>
      </p:pic>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4C3EF53F-92A4-3764-E761-75E432B05730}"/>
                  </a:ext>
                </a:extLst>
              </p:cNvPr>
              <p:cNvSpPr txBox="1"/>
              <p:nvPr/>
            </p:nvSpPr>
            <p:spPr>
              <a:xfrm>
                <a:off x="7429500" y="843240"/>
                <a:ext cx="371094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Λ</m:t>
                      </m:r>
                      <m:r>
                        <a:rPr kumimoji="1" lang="en-US" altLang="ja-JP" b="0" i="1" smtClean="0">
                          <a:latin typeface="Cambria Math" panose="02040503050406030204" pitchFamily="18" charset="0"/>
                          <a:ea typeface="Cambria Math" panose="02040503050406030204" pitchFamily="18" charset="0"/>
                        </a:rPr>
                        <m:t>=</m:t>
                      </m:r>
                      <m:d>
                        <m:dPr>
                          <m:begChr m:val="{"/>
                          <m:endChr m:val="}"/>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ja-JP" altLang="en-US" b="1" i="1" smtClean="0">
                                  <a:latin typeface="Cambria Math" panose="02040503050406030204" pitchFamily="18" charset="0"/>
                                  <a:ea typeface="Cambria Math" panose="02040503050406030204" pitchFamily="18" charset="0"/>
                                </a:rPr>
                                <m:t>𝝁</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l-GR" altLang="ja-JP" b="1" i="1" smtClean="0">
                                  <a:latin typeface="Cambria Math" panose="02040503050406030204" pitchFamily="18" charset="0"/>
                                  <a:ea typeface="Cambria Math" panose="02040503050406030204" pitchFamily="18" charset="0"/>
                                </a:rPr>
                                <m:t>𝜮</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𝑘</m:t>
                          </m:r>
                          <m:r>
                            <a:rPr kumimoji="1" lang="en-US" altLang="ja-JP" b="0" i="1" smtClean="0">
                              <a:latin typeface="Cambria Math" panose="02040503050406030204" pitchFamily="18" charset="0"/>
                              <a:ea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𝐾</m:t>
                          </m:r>
                        </m:e>
                      </m:d>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4C3EF53F-92A4-3764-E761-75E432B05730}"/>
                  </a:ext>
                </a:extLst>
              </p:cNvPr>
              <p:cNvSpPr txBox="1">
                <a:spLocks noRot="1" noChangeAspect="1" noMove="1" noResize="1" noEditPoints="1" noAdjustHandles="1" noChangeArrowheads="1" noChangeShapeType="1" noTextEdit="1"/>
              </p:cNvSpPr>
              <p:nvPr/>
            </p:nvSpPr>
            <p:spPr>
              <a:xfrm>
                <a:off x="7429500" y="843240"/>
                <a:ext cx="3710940" cy="369332"/>
              </a:xfrm>
              <a:prstGeom prst="rect">
                <a:avLst/>
              </a:prstGeom>
              <a:blipFill>
                <a:blip r:embed="rId3"/>
                <a:stretch>
                  <a:fillRect b="-32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18ECAD2F-969A-E50B-2FA4-DFA5D80E1B90}"/>
                  </a:ext>
                </a:extLst>
              </p:cNvPr>
              <p:cNvSpPr txBox="1"/>
              <p:nvPr/>
            </p:nvSpPr>
            <p:spPr>
              <a:xfrm>
                <a:off x="9189720" y="2918460"/>
                <a:ext cx="2164080" cy="1754326"/>
              </a:xfrm>
              <a:prstGeom prst="rect">
                <a:avLst/>
              </a:prstGeom>
              <a:noFill/>
            </p:spPr>
            <p:txBody>
              <a:bodyPr wrap="square" rtlCol="0">
                <a:spAutoFit/>
              </a:bodyPr>
              <a:lstStyle/>
              <a:p>
                <a:r>
                  <a:rPr kumimoji="1" lang="ja-JP" altLang="en-US" dirty="0"/>
                  <a:t>変数が変わっています</a:t>
                </a:r>
                <a:endParaRPr kumimoji="1" lang="en-US" altLang="ja-JP" dirty="0"/>
              </a:p>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𝑜</m:t>
                      </m:r>
                    </m:oMath>
                    <m:oMath xmlns:m="http://schemas.openxmlformats.org/officeDocument/2006/math">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oMath>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oMath>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𝑙</m:t>
                      </m:r>
                    </m:oMath>
                  </m:oMathPara>
                </a14:m>
                <a:endParaRPr kumimoji="1" lang="en-US" altLang="ja-JP" b="0" dirty="0"/>
              </a:p>
            </p:txBody>
          </p:sp>
        </mc:Choice>
        <mc:Fallback>
          <p:sp>
            <p:nvSpPr>
              <p:cNvPr id="11" name="テキスト ボックス 10">
                <a:extLst>
                  <a:ext uri="{FF2B5EF4-FFF2-40B4-BE49-F238E27FC236}">
                    <a16:creationId xmlns:a16="http://schemas.microsoft.com/office/drawing/2014/main" id="{18ECAD2F-969A-E50B-2FA4-DFA5D80E1B90}"/>
                  </a:ext>
                </a:extLst>
              </p:cNvPr>
              <p:cNvSpPr txBox="1">
                <a:spLocks noRot="1" noChangeAspect="1" noMove="1" noResize="1" noEditPoints="1" noAdjustHandles="1" noChangeArrowheads="1" noChangeShapeType="1" noTextEdit="1"/>
              </p:cNvSpPr>
              <p:nvPr/>
            </p:nvSpPr>
            <p:spPr>
              <a:xfrm>
                <a:off x="9189720" y="2918460"/>
                <a:ext cx="2164080" cy="1754326"/>
              </a:xfrm>
              <a:prstGeom prst="rect">
                <a:avLst/>
              </a:prstGeom>
              <a:blipFill>
                <a:blip r:embed="rId4"/>
                <a:stretch>
                  <a:fillRect l="-2535" t="-2083"/>
                </a:stretch>
              </a:blipFill>
            </p:spPr>
            <p:txBody>
              <a:bodyPr/>
              <a:lstStyle/>
              <a:p>
                <a:r>
                  <a:rPr lang="ja-JP" altLang="en-US">
                    <a:noFill/>
                  </a:rPr>
                  <a:t> </a:t>
                </a:r>
              </a:p>
            </p:txBody>
          </p:sp>
        </mc:Fallback>
      </mc:AlternateContent>
      <p:pic>
        <p:nvPicPr>
          <p:cNvPr id="7" name="コンテンツ プレースホルダー 5" descr="ダイアグラム, 概略図&#10;&#10;自動的に生成された説明">
            <a:extLst>
              <a:ext uri="{FF2B5EF4-FFF2-40B4-BE49-F238E27FC236}">
                <a16:creationId xmlns:a16="http://schemas.microsoft.com/office/drawing/2014/main" id="{A3D0E0CC-61C5-BF94-25D8-9E1E1534F6FF}"/>
              </a:ext>
            </a:extLst>
          </p:cNvPr>
          <p:cNvPicPr>
            <a:picLocks noChangeAspect="1"/>
          </p:cNvPicPr>
          <p:nvPr/>
        </p:nvPicPr>
        <p:blipFill rotWithShape="1">
          <a:blip r:embed="rId2">
            <a:extLst>
              <a:ext uri="{28A0092B-C50C-407E-A947-70E740481C1C}">
                <a14:useLocalDpi xmlns:a14="http://schemas.microsoft.com/office/drawing/2010/main" val="0"/>
              </a:ext>
            </a:extLst>
          </a:blip>
          <a:srcRect l="56588" t="38054" r="20429" b="23107"/>
          <a:stretch/>
        </p:blipFill>
        <p:spPr>
          <a:xfrm rot="5400000">
            <a:off x="3804922" y="4789807"/>
            <a:ext cx="1424939" cy="1805940"/>
          </a:xfrm>
          <a:prstGeom prst="rect">
            <a:avLst/>
          </a:prstGeom>
        </p:spPr>
      </p:pic>
      <p:pic>
        <p:nvPicPr>
          <p:cNvPr id="17" name="図 16" descr="テキスト&#10;&#10;中程度の精度で自動的に生成された説明">
            <a:extLst>
              <a:ext uri="{FF2B5EF4-FFF2-40B4-BE49-F238E27FC236}">
                <a16:creationId xmlns:a16="http://schemas.microsoft.com/office/drawing/2014/main" id="{947FBE2D-A318-7A5E-65C7-774BF3EC74C2}"/>
              </a:ext>
            </a:extLst>
          </p:cNvPr>
          <p:cNvPicPr>
            <a:picLocks noChangeAspect="1"/>
          </p:cNvPicPr>
          <p:nvPr/>
        </p:nvPicPr>
        <p:blipFill rotWithShape="1">
          <a:blip r:embed="rId5">
            <a:extLst>
              <a:ext uri="{28A0092B-C50C-407E-A947-70E740481C1C}">
                <a14:useLocalDpi xmlns:a14="http://schemas.microsoft.com/office/drawing/2010/main" val="0"/>
              </a:ext>
            </a:extLst>
          </a:blip>
          <a:srcRect l="32639" r="42292"/>
          <a:stretch/>
        </p:blipFill>
        <p:spPr>
          <a:xfrm rot="16200000">
            <a:off x="2635886" y="-904872"/>
            <a:ext cx="2292347" cy="6858000"/>
          </a:xfrm>
          <a:prstGeom prst="rect">
            <a:avLst/>
          </a:prstGeom>
        </p:spPr>
      </p:pic>
    </p:spTree>
    <p:extLst>
      <p:ext uri="{BB962C8B-B14F-4D97-AF65-F5344CB8AC3E}">
        <p14:creationId xmlns:p14="http://schemas.microsoft.com/office/powerpoint/2010/main" val="185542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2.2.4 EM</a:t>
            </a:r>
            <a:endParaRPr kumimoji="1" lang="ja-JP" altLang="en-US" dirty="0">
              <a:solidFill>
                <a:schemeClr val="accent1"/>
              </a:solidFill>
            </a:endParaRP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4C3EF53F-92A4-3764-E761-75E432B05730}"/>
                  </a:ext>
                </a:extLst>
              </p:cNvPr>
              <p:cNvSpPr txBox="1"/>
              <p:nvPr/>
            </p:nvSpPr>
            <p:spPr>
              <a:xfrm>
                <a:off x="7429500" y="843240"/>
                <a:ext cx="371094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Λ</m:t>
                      </m:r>
                      <m:r>
                        <a:rPr kumimoji="1" lang="en-US" altLang="ja-JP" b="0" i="1" smtClean="0">
                          <a:latin typeface="Cambria Math" panose="02040503050406030204" pitchFamily="18" charset="0"/>
                          <a:ea typeface="Cambria Math" panose="02040503050406030204" pitchFamily="18" charset="0"/>
                        </a:rPr>
                        <m:t>=</m:t>
                      </m:r>
                      <m:d>
                        <m:dPr>
                          <m:begChr m:val="{"/>
                          <m:endChr m:val="}"/>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ja-JP" altLang="en-US" b="1" i="1" smtClean="0">
                                  <a:latin typeface="Cambria Math" panose="02040503050406030204" pitchFamily="18" charset="0"/>
                                  <a:ea typeface="Cambria Math" panose="02040503050406030204" pitchFamily="18" charset="0"/>
                                </a:rPr>
                                <m:t>𝝁</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l-GR" altLang="ja-JP" b="1" i="1" smtClean="0">
                                  <a:latin typeface="Cambria Math" panose="02040503050406030204" pitchFamily="18" charset="0"/>
                                  <a:ea typeface="Cambria Math" panose="02040503050406030204" pitchFamily="18" charset="0"/>
                                </a:rPr>
                                <m:t>𝜮</m:t>
                              </m:r>
                            </m:e>
                            <m:sub>
                              <m:r>
                                <a:rPr kumimoji="1" lang="en-US" altLang="ja-JP" b="0" i="1" smtClean="0">
                                  <a:latin typeface="Cambria Math" panose="02040503050406030204" pitchFamily="18" charset="0"/>
                                  <a:ea typeface="Cambria Math" panose="02040503050406030204" pitchFamily="18" charset="0"/>
                                </a:rPr>
                                <m:t>𝑘</m:t>
                              </m:r>
                            </m:sub>
                          </m:sSub>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𝑘</m:t>
                          </m:r>
                          <m:r>
                            <a:rPr kumimoji="1" lang="en-US" altLang="ja-JP" b="0" i="1" smtClean="0">
                              <a:latin typeface="Cambria Math" panose="02040503050406030204" pitchFamily="18" charset="0"/>
                              <a:ea typeface="Cambria Math" panose="02040503050406030204" pitchFamily="18" charset="0"/>
                            </a:rPr>
                            <m:t>=1,…,</m:t>
                          </m:r>
                          <m:r>
                            <a:rPr kumimoji="1" lang="en-US" altLang="ja-JP" b="0" i="1" smtClean="0">
                              <a:latin typeface="Cambria Math" panose="02040503050406030204" pitchFamily="18" charset="0"/>
                              <a:ea typeface="Cambria Math" panose="02040503050406030204" pitchFamily="18" charset="0"/>
                            </a:rPr>
                            <m:t>𝐾</m:t>
                          </m:r>
                        </m:e>
                      </m:d>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4C3EF53F-92A4-3764-E761-75E432B05730}"/>
                  </a:ext>
                </a:extLst>
              </p:cNvPr>
              <p:cNvSpPr txBox="1">
                <a:spLocks noRot="1" noChangeAspect="1" noMove="1" noResize="1" noEditPoints="1" noAdjustHandles="1" noChangeArrowheads="1" noChangeShapeType="1" noTextEdit="1"/>
              </p:cNvSpPr>
              <p:nvPr/>
            </p:nvSpPr>
            <p:spPr>
              <a:xfrm>
                <a:off x="7429500" y="843240"/>
                <a:ext cx="3710940" cy="369332"/>
              </a:xfrm>
              <a:prstGeom prst="rect">
                <a:avLst/>
              </a:prstGeom>
              <a:blipFill>
                <a:blip r:embed="rId2"/>
                <a:stretch>
                  <a:fillRect b="-32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18ECAD2F-969A-E50B-2FA4-DFA5D80E1B90}"/>
                  </a:ext>
                </a:extLst>
              </p:cNvPr>
              <p:cNvSpPr txBox="1"/>
              <p:nvPr/>
            </p:nvSpPr>
            <p:spPr>
              <a:xfrm>
                <a:off x="9189720" y="2918460"/>
                <a:ext cx="2164080" cy="1754326"/>
              </a:xfrm>
              <a:prstGeom prst="rect">
                <a:avLst/>
              </a:prstGeom>
              <a:noFill/>
            </p:spPr>
            <p:txBody>
              <a:bodyPr wrap="square" rtlCol="0">
                <a:spAutoFit/>
              </a:bodyPr>
              <a:lstStyle/>
              <a:p>
                <a:r>
                  <a:rPr kumimoji="1" lang="ja-JP" altLang="en-US" dirty="0"/>
                  <a:t>変数が変わっています</a:t>
                </a:r>
                <a:endParaRPr kumimoji="1" lang="en-US" altLang="ja-JP" dirty="0"/>
              </a:p>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𝑜</m:t>
                      </m:r>
                    </m:oMath>
                    <m:oMath xmlns:m="http://schemas.openxmlformats.org/officeDocument/2006/math">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oMath>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oMath>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𝑙</m:t>
                      </m:r>
                    </m:oMath>
                  </m:oMathPara>
                </a14:m>
                <a:endParaRPr kumimoji="1" lang="en-US" altLang="ja-JP" b="0" dirty="0"/>
              </a:p>
            </p:txBody>
          </p:sp>
        </mc:Choice>
        <mc:Fallback>
          <p:sp>
            <p:nvSpPr>
              <p:cNvPr id="11" name="テキスト ボックス 10">
                <a:extLst>
                  <a:ext uri="{FF2B5EF4-FFF2-40B4-BE49-F238E27FC236}">
                    <a16:creationId xmlns:a16="http://schemas.microsoft.com/office/drawing/2014/main" id="{18ECAD2F-969A-E50B-2FA4-DFA5D80E1B90}"/>
                  </a:ext>
                </a:extLst>
              </p:cNvPr>
              <p:cNvSpPr txBox="1">
                <a:spLocks noRot="1" noChangeAspect="1" noMove="1" noResize="1" noEditPoints="1" noAdjustHandles="1" noChangeArrowheads="1" noChangeShapeType="1" noTextEdit="1"/>
              </p:cNvSpPr>
              <p:nvPr/>
            </p:nvSpPr>
            <p:spPr>
              <a:xfrm>
                <a:off x="9189720" y="2918460"/>
                <a:ext cx="2164080" cy="1754326"/>
              </a:xfrm>
              <a:prstGeom prst="rect">
                <a:avLst/>
              </a:prstGeom>
              <a:blipFill>
                <a:blip r:embed="rId3"/>
                <a:stretch>
                  <a:fillRect l="-2535" t="-2083"/>
                </a:stretch>
              </a:blipFill>
            </p:spPr>
            <p:txBody>
              <a:bodyPr/>
              <a:lstStyle/>
              <a:p>
                <a:r>
                  <a:rPr lang="ja-JP" altLang="en-US">
                    <a:noFill/>
                  </a:rPr>
                  <a:t> </a:t>
                </a:r>
              </a:p>
            </p:txBody>
          </p:sp>
        </mc:Fallback>
      </mc:AlternateContent>
      <p:pic>
        <p:nvPicPr>
          <p:cNvPr id="9" name="コンテンツ プレースホルダー 8" descr="テキスト, メール&#10;&#10;自動的に生成された説明">
            <a:extLst>
              <a:ext uri="{FF2B5EF4-FFF2-40B4-BE49-F238E27FC236}">
                <a16:creationId xmlns:a16="http://schemas.microsoft.com/office/drawing/2014/main" id="{FE62BC85-AF62-AC7E-924A-788234EA94C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31965" b="5189"/>
          <a:stretch/>
        </p:blipFill>
        <p:spPr>
          <a:xfrm>
            <a:off x="514350" y="1959610"/>
            <a:ext cx="8533283" cy="3745865"/>
          </a:xfrm>
        </p:spPr>
      </p:pic>
    </p:spTree>
    <p:extLst>
      <p:ext uri="{BB962C8B-B14F-4D97-AF65-F5344CB8AC3E}">
        <p14:creationId xmlns:p14="http://schemas.microsoft.com/office/powerpoint/2010/main" val="2984083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CB7A6D-57B7-2545-708D-2F0F4A060CA7}"/>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7301F82F-AF13-CA06-5261-CD17173C61F5}"/>
              </a:ext>
            </a:extLst>
          </p:cNvPr>
          <p:cNvSpPr>
            <a:spLocks noGrp="1"/>
          </p:cNvSpPr>
          <p:nvPr>
            <p:ph idx="1"/>
          </p:nvPr>
        </p:nvSpPr>
        <p:spPr>
          <a:xfrm>
            <a:off x="838200" y="1825625"/>
            <a:ext cx="10515600" cy="4667250"/>
          </a:xfrm>
        </p:spPr>
        <p:txBody>
          <a:bodyPr>
            <a:normAutofit/>
          </a:bodyPr>
          <a:lstStyle/>
          <a:p>
            <a:pPr marL="0" indent="0">
              <a:buNone/>
            </a:pPr>
            <a:r>
              <a:rPr kumimoji="1" lang="en-US" altLang="ja-JP" b="1" dirty="0">
                <a:solidFill>
                  <a:schemeClr val="accent2"/>
                </a:solidFill>
              </a:rPr>
              <a:t>1. GMM</a:t>
            </a:r>
            <a:r>
              <a:rPr kumimoji="1" lang="ja-JP" altLang="en-US" b="1" dirty="0">
                <a:solidFill>
                  <a:schemeClr val="accent2"/>
                </a:solidFill>
              </a:rPr>
              <a:t>とは</a:t>
            </a:r>
            <a:endParaRPr kumimoji="1" lang="en-US" altLang="ja-JP" b="1" dirty="0">
              <a:solidFill>
                <a:schemeClr val="accent2"/>
              </a:solidFill>
            </a:endParaRPr>
          </a:p>
          <a:p>
            <a:pPr lvl="1"/>
            <a:r>
              <a:rPr lang="ja-JP" altLang="en-US" dirty="0"/>
              <a:t>混合ガウス分布について</a:t>
            </a:r>
            <a:endParaRPr kumimoji="1" lang="en-US" altLang="ja-JP" dirty="0"/>
          </a:p>
          <a:p>
            <a:pPr marL="0" indent="0">
              <a:buNone/>
            </a:pPr>
            <a:r>
              <a:rPr lang="en-US" altLang="ja-JP" b="1" dirty="0">
                <a:solidFill>
                  <a:schemeClr val="accent1"/>
                </a:solidFill>
              </a:rPr>
              <a:t>2. GMM</a:t>
            </a:r>
            <a:r>
              <a:rPr lang="ja-JP" altLang="en-US" b="1" dirty="0">
                <a:solidFill>
                  <a:schemeClr val="accent1"/>
                </a:solidFill>
              </a:rPr>
              <a:t>の学習方法</a:t>
            </a:r>
            <a:endParaRPr lang="en-US" altLang="ja-JP" b="1" dirty="0">
              <a:solidFill>
                <a:schemeClr val="accent1"/>
              </a:solidFill>
            </a:endParaRPr>
          </a:p>
          <a:p>
            <a:pPr lvl="1"/>
            <a:r>
              <a:rPr kumimoji="1" lang="ja-JP" altLang="en-US" dirty="0"/>
              <a:t>分布のパラメータ推定方法</a:t>
            </a:r>
            <a:endParaRPr kumimoji="1" lang="en-US" altLang="ja-JP" dirty="0"/>
          </a:p>
          <a:p>
            <a:pPr lvl="2"/>
            <a:r>
              <a:rPr lang="ja-JP" altLang="en-US" dirty="0"/>
              <a:t>最尤推定</a:t>
            </a:r>
            <a:endParaRPr lang="en-US" altLang="ja-JP" dirty="0"/>
          </a:p>
          <a:p>
            <a:pPr lvl="2"/>
            <a:r>
              <a:rPr kumimoji="1" lang="ja-JP" altLang="en-US" dirty="0"/>
              <a:t>ガウス分布と最尤推定</a:t>
            </a:r>
            <a:endParaRPr kumimoji="1" lang="en-US" altLang="ja-JP" dirty="0"/>
          </a:p>
          <a:p>
            <a:pPr lvl="2"/>
            <a:r>
              <a:rPr lang="ja-JP" altLang="en-US" dirty="0"/>
              <a:t>混合ガウス分布と最尤推定</a:t>
            </a:r>
            <a:endParaRPr lang="en-US" altLang="ja-JP" dirty="0"/>
          </a:p>
          <a:p>
            <a:pPr lvl="1"/>
            <a:r>
              <a:rPr kumimoji="1" lang="en-US" altLang="ja-JP" dirty="0"/>
              <a:t>EM</a:t>
            </a:r>
            <a:r>
              <a:rPr kumimoji="1" lang="ja-JP" altLang="en-US" dirty="0"/>
              <a:t>アルゴリズム</a:t>
            </a:r>
            <a:endParaRPr kumimoji="1" lang="en-US" altLang="ja-JP" dirty="0"/>
          </a:p>
          <a:p>
            <a:pPr lvl="2"/>
            <a:r>
              <a:rPr lang="ja-JP" altLang="en-US" dirty="0"/>
              <a:t>潜在変数</a:t>
            </a:r>
            <a:endParaRPr lang="en-US" altLang="ja-JP" dirty="0"/>
          </a:p>
          <a:p>
            <a:pPr lvl="2"/>
            <a:r>
              <a:rPr kumimoji="1" lang="ja-JP" altLang="en-US" dirty="0"/>
              <a:t>負担率</a:t>
            </a:r>
            <a:endParaRPr kumimoji="1" lang="en-US" altLang="ja-JP" dirty="0"/>
          </a:p>
          <a:p>
            <a:pPr lvl="2"/>
            <a:r>
              <a:rPr lang="en-US" altLang="ja-JP" dirty="0"/>
              <a:t>Q</a:t>
            </a:r>
            <a:r>
              <a:rPr lang="ja-JP" altLang="en-US" dirty="0"/>
              <a:t>関数</a:t>
            </a:r>
            <a:endParaRPr lang="en-US" altLang="ja-JP" dirty="0"/>
          </a:p>
          <a:p>
            <a:pPr lvl="2"/>
            <a:r>
              <a:rPr kumimoji="1" lang="en-US" altLang="ja-JP" dirty="0"/>
              <a:t>E-M</a:t>
            </a:r>
            <a:r>
              <a:rPr kumimoji="1" lang="ja-JP" altLang="en-US" dirty="0"/>
              <a:t>ステップ</a:t>
            </a:r>
          </a:p>
        </p:txBody>
      </p:sp>
    </p:spTree>
    <p:extLst>
      <p:ext uri="{BB962C8B-B14F-4D97-AF65-F5344CB8AC3E}">
        <p14:creationId xmlns:p14="http://schemas.microsoft.com/office/powerpoint/2010/main" val="3759369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2"/>
                </a:solidFill>
              </a:rPr>
              <a:t>1. GMM</a:t>
            </a:r>
            <a:r>
              <a:rPr kumimoji="1" lang="ja-JP" altLang="en-US" dirty="0">
                <a:solidFill>
                  <a:schemeClr val="accent2"/>
                </a:solidFill>
              </a:rPr>
              <a:t>とは</a:t>
            </a:r>
          </a:p>
        </p:txBody>
      </p:sp>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p:txBody>
          <a:bodyPr/>
          <a:lstStyle/>
          <a:p>
            <a:r>
              <a:rPr kumimoji="1" lang="en-US" altLang="ja-JP" dirty="0"/>
              <a:t>Gaussian</a:t>
            </a:r>
            <a:r>
              <a:rPr kumimoji="1" lang="ja-JP" altLang="en-US" dirty="0"/>
              <a:t> </a:t>
            </a:r>
            <a:r>
              <a:rPr kumimoji="1" lang="en-US" altLang="ja-JP" dirty="0"/>
              <a:t>Mixture</a:t>
            </a:r>
            <a:r>
              <a:rPr kumimoji="1" lang="ja-JP" altLang="en-US" dirty="0"/>
              <a:t> </a:t>
            </a:r>
            <a:r>
              <a:rPr kumimoji="1" lang="en-US" altLang="ja-JP" dirty="0"/>
              <a:t>Model,</a:t>
            </a:r>
            <a:r>
              <a:rPr kumimoji="1" lang="ja-JP" altLang="en-US" dirty="0"/>
              <a:t> </a:t>
            </a:r>
            <a:r>
              <a:rPr kumimoji="1" lang="ja-JP" altLang="en-US" b="1" dirty="0"/>
              <a:t>混合ガウスモデル</a:t>
            </a:r>
            <a:endParaRPr kumimoji="1" lang="en-US" altLang="ja-JP" b="1" dirty="0"/>
          </a:p>
          <a:p>
            <a:r>
              <a:rPr lang="ja-JP" altLang="en-US" dirty="0"/>
              <a:t>データを混合ガウス分布表すことを考える</a:t>
            </a:r>
            <a:endParaRPr lang="en-US" altLang="ja-JP" dirty="0"/>
          </a:p>
          <a:p>
            <a:r>
              <a:rPr kumimoji="1" lang="ja-JP" altLang="en-US" dirty="0"/>
              <a:t>入力されたデータに適合するように，混合ガウス分布のパラメータを調整する</a:t>
            </a:r>
          </a:p>
        </p:txBody>
      </p:sp>
    </p:spTree>
    <p:extLst>
      <p:ext uri="{BB962C8B-B14F-4D97-AF65-F5344CB8AC3E}">
        <p14:creationId xmlns:p14="http://schemas.microsoft.com/office/powerpoint/2010/main" val="237757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2"/>
                </a:solidFill>
              </a:rPr>
              <a:t>1.1</a:t>
            </a:r>
            <a:r>
              <a:rPr kumimoji="1" lang="en-US" altLang="ja-JP" dirty="0"/>
              <a:t> </a:t>
            </a:r>
            <a:r>
              <a:rPr kumimoji="1" lang="ja-JP" altLang="en-US" dirty="0"/>
              <a:t>混合ガウスモデル</a:t>
            </a:r>
          </a:p>
        </p:txBody>
      </p:sp>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p:txBody>
          <a:bodyPr/>
          <a:lstStyle/>
          <a:p>
            <a:r>
              <a:rPr kumimoji="1" lang="ja-JP" altLang="en-US" dirty="0"/>
              <a:t>混合分布の一つ</a:t>
            </a:r>
            <a:endParaRPr kumimoji="1" lang="en-US" altLang="ja-JP" dirty="0"/>
          </a:p>
          <a:p>
            <a:r>
              <a:rPr lang="ja-JP" altLang="en-US" dirty="0"/>
              <a:t>ある分布を，ガウス分布の線形結合として表現する</a:t>
            </a:r>
            <a:endParaRPr lang="en-US" altLang="ja-JP" dirty="0"/>
          </a:p>
          <a:p>
            <a:r>
              <a:rPr kumimoji="1" lang="ja-JP" altLang="en-US" dirty="0"/>
              <a:t>十分な数のガウス分布を用い，パラメータを調整すれば，ほぼ任意の連続密度関数を任意の精度で近似できる</a:t>
            </a:r>
            <a:endParaRPr kumimoji="1" lang="en-US" altLang="ja-JP" dirty="0"/>
          </a:p>
          <a:p>
            <a:endParaRPr kumimoji="1" lang="ja-JP" altLang="en-US" dirty="0"/>
          </a:p>
        </p:txBody>
      </p:sp>
      <p:pic>
        <p:nvPicPr>
          <p:cNvPr id="5" name="図 4" descr="テキスト, 手紙&#10;&#10;自動的に生成された説明">
            <a:extLst>
              <a:ext uri="{FF2B5EF4-FFF2-40B4-BE49-F238E27FC236}">
                <a16:creationId xmlns:a16="http://schemas.microsoft.com/office/drawing/2014/main" id="{88440C57-8344-E571-5B8E-164959E64DAE}"/>
              </a:ext>
            </a:extLst>
          </p:cNvPr>
          <p:cNvPicPr>
            <a:picLocks noChangeAspect="1"/>
          </p:cNvPicPr>
          <p:nvPr/>
        </p:nvPicPr>
        <p:blipFill rotWithShape="1">
          <a:blip r:embed="rId2">
            <a:extLst>
              <a:ext uri="{28A0092B-C50C-407E-A947-70E740481C1C}">
                <a14:useLocalDpi xmlns:a14="http://schemas.microsoft.com/office/drawing/2010/main" val="0"/>
              </a:ext>
            </a:extLst>
          </a:blip>
          <a:srcRect l="17677" t="43974" r="11931" b="49966"/>
          <a:stretch/>
        </p:blipFill>
        <p:spPr>
          <a:xfrm flipH="1" flipV="1">
            <a:off x="838200" y="4710579"/>
            <a:ext cx="6034437" cy="692723"/>
          </a:xfrm>
          <a:prstGeom prst="rect">
            <a:avLst/>
          </a:prstGeom>
        </p:spPr>
      </p:pic>
      <p:pic>
        <p:nvPicPr>
          <p:cNvPr id="7" name="図 6" descr="テーブル&#10;&#10;中程度の精度で自動的に生成された説明">
            <a:extLst>
              <a:ext uri="{FF2B5EF4-FFF2-40B4-BE49-F238E27FC236}">
                <a16:creationId xmlns:a16="http://schemas.microsoft.com/office/drawing/2014/main" id="{00E5E826-B314-3466-6838-EA99B0C0C3BC}"/>
              </a:ext>
            </a:extLst>
          </p:cNvPr>
          <p:cNvPicPr>
            <a:picLocks noChangeAspect="1"/>
          </p:cNvPicPr>
          <p:nvPr/>
        </p:nvPicPr>
        <p:blipFill rotWithShape="1">
          <a:blip r:embed="rId3">
            <a:extLst>
              <a:ext uri="{28A0092B-C50C-407E-A947-70E740481C1C}">
                <a14:useLocalDpi xmlns:a14="http://schemas.microsoft.com/office/drawing/2010/main" val="0"/>
              </a:ext>
            </a:extLst>
          </a:blip>
          <a:srcRect l="51394" t="28979" r="39320" b="31429"/>
          <a:stretch/>
        </p:blipFill>
        <p:spPr>
          <a:xfrm rot="5400000">
            <a:off x="1771261" y="2847495"/>
            <a:ext cx="849086" cy="2715208"/>
          </a:xfrm>
          <a:prstGeom prst="rect">
            <a:avLst/>
          </a:prstGeom>
        </p:spPr>
      </p:pic>
      <p:pic>
        <p:nvPicPr>
          <p:cNvPr id="9" name="図 8" descr="テキスト&#10;&#10;自動的に生成された説明">
            <a:extLst>
              <a:ext uri="{FF2B5EF4-FFF2-40B4-BE49-F238E27FC236}">
                <a16:creationId xmlns:a16="http://schemas.microsoft.com/office/drawing/2014/main" id="{44D6461A-81CB-1663-760E-217CD0B01F70}"/>
              </a:ext>
            </a:extLst>
          </p:cNvPr>
          <p:cNvPicPr>
            <a:picLocks noChangeAspect="1"/>
          </p:cNvPicPr>
          <p:nvPr/>
        </p:nvPicPr>
        <p:blipFill rotWithShape="1">
          <a:blip r:embed="rId4">
            <a:extLst>
              <a:ext uri="{28A0092B-C50C-407E-A947-70E740481C1C}">
                <a14:useLocalDpi xmlns:a14="http://schemas.microsoft.com/office/drawing/2010/main" val="0"/>
              </a:ext>
            </a:extLst>
          </a:blip>
          <a:srcRect l="9848" t="20272" r="13418" b="45380"/>
          <a:stretch/>
        </p:blipFill>
        <p:spPr>
          <a:xfrm>
            <a:off x="8170508" y="3628614"/>
            <a:ext cx="3819330" cy="2279496"/>
          </a:xfrm>
          <a:prstGeom prst="rect">
            <a:avLst/>
          </a:prstGeom>
        </p:spPr>
      </p:pic>
      <p:pic>
        <p:nvPicPr>
          <p:cNvPr id="10" name="図 9" descr="テキスト&#10;&#10;自動的に生成された説明">
            <a:extLst>
              <a:ext uri="{FF2B5EF4-FFF2-40B4-BE49-F238E27FC236}">
                <a16:creationId xmlns:a16="http://schemas.microsoft.com/office/drawing/2014/main" id="{1C308F8C-E15D-565F-650D-16D4F095BC84}"/>
              </a:ext>
            </a:extLst>
          </p:cNvPr>
          <p:cNvPicPr>
            <a:picLocks noChangeAspect="1"/>
          </p:cNvPicPr>
          <p:nvPr/>
        </p:nvPicPr>
        <p:blipFill rotWithShape="1">
          <a:blip r:embed="rId5">
            <a:extLst>
              <a:ext uri="{28A0092B-C50C-407E-A947-70E740481C1C}">
                <a14:useLocalDpi xmlns:a14="http://schemas.microsoft.com/office/drawing/2010/main" val="0"/>
              </a:ext>
            </a:extLst>
          </a:blip>
          <a:srcRect l="9848" t="53516" r="13418" b="30340"/>
          <a:stretch/>
        </p:blipFill>
        <p:spPr>
          <a:xfrm>
            <a:off x="7264365" y="671308"/>
            <a:ext cx="4725473" cy="1325562"/>
          </a:xfrm>
          <a:prstGeom prst="rect">
            <a:avLst/>
          </a:prstGeom>
        </p:spPr>
      </p:pic>
    </p:spTree>
    <p:extLst>
      <p:ext uri="{BB962C8B-B14F-4D97-AF65-F5344CB8AC3E}">
        <p14:creationId xmlns:p14="http://schemas.microsoft.com/office/powerpoint/2010/main" val="176840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2"/>
                </a:solidFill>
              </a:rPr>
              <a:t>1.1</a:t>
            </a:r>
            <a:r>
              <a:rPr kumimoji="1" lang="en-US" altLang="ja-JP" dirty="0"/>
              <a:t> </a:t>
            </a:r>
            <a:r>
              <a:rPr kumimoji="1" lang="ja-JP" altLang="en-US" dirty="0"/>
              <a:t>混合ガウスモデル</a:t>
            </a:r>
          </a:p>
        </p:txBody>
      </p:sp>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p:txBody>
          <a:bodyPr/>
          <a:lstStyle/>
          <a:p>
            <a:r>
              <a:rPr lang="ja-JP" altLang="en-US" dirty="0"/>
              <a:t>パラメータについて</a:t>
            </a:r>
            <a:endParaRPr lang="en-US" altLang="ja-JP" dirty="0"/>
          </a:p>
          <a:p>
            <a:r>
              <a:rPr lang="en-US" altLang="ja-JP" dirty="0" err="1"/>
              <a:t>hogefuga</a:t>
            </a:r>
            <a:endParaRPr lang="en-US" altLang="ja-JP" dirty="0"/>
          </a:p>
          <a:p>
            <a:endParaRPr kumimoji="1" lang="ja-JP" altLang="en-US" dirty="0"/>
          </a:p>
        </p:txBody>
      </p:sp>
      <p:pic>
        <p:nvPicPr>
          <p:cNvPr id="5" name="図 4" descr="テキスト, 手紙&#10;&#10;自動的に生成された説明">
            <a:extLst>
              <a:ext uri="{FF2B5EF4-FFF2-40B4-BE49-F238E27FC236}">
                <a16:creationId xmlns:a16="http://schemas.microsoft.com/office/drawing/2014/main" id="{88440C57-8344-E571-5B8E-164959E64DAE}"/>
              </a:ext>
            </a:extLst>
          </p:cNvPr>
          <p:cNvPicPr>
            <a:picLocks noChangeAspect="1"/>
          </p:cNvPicPr>
          <p:nvPr/>
        </p:nvPicPr>
        <p:blipFill rotWithShape="1">
          <a:blip r:embed="rId2">
            <a:extLst>
              <a:ext uri="{28A0092B-C50C-407E-A947-70E740481C1C}">
                <a14:useLocalDpi xmlns:a14="http://schemas.microsoft.com/office/drawing/2010/main" val="0"/>
              </a:ext>
            </a:extLst>
          </a:blip>
          <a:srcRect l="17677" t="43974" r="11931" b="49966"/>
          <a:stretch/>
        </p:blipFill>
        <p:spPr>
          <a:xfrm flipH="1" flipV="1">
            <a:off x="838200" y="4710579"/>
            <a:ext cx="6034437" cy="692723"/>
          </a:xfrm>
          <a:prstGeom prst="rect">
            <a:avLst/>
          </a:prstGeom>
        </p:spPr>
      </p:pic>
      <p:pic>
        <p:nvPicPr>
          <p:cNvPr id="7" name="図 6" descr="テーブル&#10;&#10;中程度の精度で自動的に生成された説明">
            <a:extLst>
              <a:ext uri="{FF2B5EF4-FFF2-40B4-BE49-F238E27FC236}">
                <a16:creationId xmlns:a16="http://schemas.microsoft.com/office/drawing/2014/main" id="{00E5E826-B314-3466-6838-EA99B0C0C3BC}"/>
              </a:ext>
            </a:extLst>
          </p:cNvPr>
          <p:cNvPicPr>
            <a:picLocks noChangeAspect="1"/>
          </p:cNvPicPr>
          <p:nvPr/>
        </p:nvPicPr>
        <p:blipFill rotWithShape="1">
          <a:blip r:embed="rId3">
            <a:extLst>
              <a:ext uri="{28A0092B-C50C-407E-A947-70E740481C1C}">
                <a14:useLocalDpi xmlns:a14="http://schemas.microsoft.com/office/drawing/2010/main" val="0"/>
              </a:ext>
            </a:extLst>
          </a:blip>
          <a:srcRect l="51394" t="28979" r="39320" b="31429"/>
          <a:stretch/>
        </p:blipFill>
        <p:spPr>
          <a:xfrm rot="5400000">
            <a:off x="1771261" y="2847495"/>
            <a:ext cx="849086" cy="2715208"/>
          </a:xfrm>
          <a:prstGeom prst="rect">
            <a:avLst/>
          </a:prstGeom>
        </p:spPr>
      </p:pic>
      <p:pic>
        <p:nvPicPr>
          <p:cNvPr id="9" name="図 8" descr="テキスト&#10;&#10;自動的に生成された説明">
            <a:extLst>
              <a:ext uri="{FF2B5EF4-FFF2-40B4-BE49-F238E27FC236}">
                <a16:creationId xmlns:a16="http://schemas.microsoft.com/office/drawing/2014/main" id="{44D6461A-81CB-1663-760E-217CD0B01F70}"/>
              </a:ext>
            </a:extLst>
          </p:cNvPr>
          <p:cNvPicPr>
            <a:picLocks noChangeAspect="1"/>
          </p:cNvPicPr>
          <p:nvPr/>
        </p:nvPicPr>
        <p:blipFill rotWithShape="1">
          <a:blip r:embed="rId4">
            <a:extLst>
              <a:ext uri="{28A0092B-C50C-407E-A947-70E740481C1C}">
                <a14:useLocalDpi xmlns:a14="http://schemas.microsoft.com/office/drawing/2010/main" val="0"/>
              </a:ext>
            </a:extLst>
          </a:blip>
          <a:srcRect l="9848" t="20272" r="13418" b="45380"/>
          <a:stretch/>
        </p:blipFill>
        <p:spPr>
          <a:xfrm>
            <a:off x="8170508" y="3628614"/>
            <a:ext cx="3819330" cy="2279496"/>
          </a:xfrm>
          <a:prstGeom prst="rect">
            <a:avLst/>
          </a:prstGeom>
        </p:spPr>
      </p:pic>
      <p:pic>
        <p:nvPicPr>
          <p:cNvPr id="10" name="図 9" descr="テキスト&#10;&#10;自動的に生成された説明">
            <a:extLst>
              <a:ext uri="{FF2B5EF4-FFF2-40B4-BE49-F238E27FC236}">
                <a16:creationId xmlns:a16="http://schemas.microsoft.com/office/drawing/2014/main" id="{1C308F8C-E15D-565F-650D-16D4F095BC84}"/>
              </a:ext>
            </a:extLst>
          </p:cNvPr>
          <p:cNvPicPr>
            <a:picLocks noChangeAspect="1"/>
          </p:cNvPicPr>
          <p:nvPr/>
        </p:nvPicPr>
        <p:blipFill rotWithShape="1">
          <a:blip r:embed="rId5">
            <a:extLst>
              <a:ext uri="{28A0092B-C50C-407E-A947-70E740481C1C}">
                <a14:useLocalDpi xmlns:a14="http://schemas.microsoft.com/office/drawing/2010/main" val="0"/>
              </a:ext>
            </a:extLst>
          </a:blip>
          <a:srcRect l="9848" t="53516" r="13418" b="30340"/>
          <a:stretch/>
        </p:blipFill>
        <p:spPr>
          <a:xfrm>
            <a:off x="7264365" y="671308"/>
            <a:ext cx="4725473" cy="1325562"/>
          </a:xfrm>
          <a:prstGeom prst="rect">
            <a:avLst/>
          </a:prstGeom>
        </p:spPr>
      </p:pic>
    </p:spTree>
    <p:extLst>
      <p:ext uri="{BB962C8B-B14F-4D97-AF65-F5344CB8AC3E}">
        <p14:creationId xmlns:p14="http://schemas.microsoft.com/office/powerpoint/2010/main" val="418985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lang="en-US" altLang="ja-JP" dirty="0">
                <a:solidFill>
                  <a:schemeClr val="accent1"/>
                </a:solidFill>
              </a:rPr>
              <a:t>2</a:t>
            </a:r>
            <a:r>
              <a:rPr kumimoji="1" lang="en-US" altLang="ja-JP" dirty="0">
                <a:solidFill>
                  <a:schemeClr val="accent1"/>
                </a:solidFill>
              </a:rPr>
              <a:t>. GMM</a:t>
            </a:r>
            <a:r>
              <a:rPr kumimoji="1" lang="ja-JP" altLang="en-US" dirty="0">
                <a:solidFill>
                  <a:schemeClr val="accent1"/>
                </a:solidFill>
              </a:rPr>
              <a:t>の学習方法</a:t>
            </a:r>
          </a:p>
        </p:txBody>
      </p:sp>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p:txBody>
          <a:bodyPr/>
          <a:lstStyle/>
          <a:p>
            <a:pPr marL="514350" indent="-514350">
              <a:buFont typeface="+mj-lt"/>
              <a:buAutoNum type="arabicPeriod"/>
            </a:pPr>
            <a:r>
              <a:rPr kumimoji="1" lang="ja-JP" altLang="en-US" dirty="0"/>
              <a:t>分布のパラメータ</a:t>
            </a:r>
            <a:r>
              <a:rPr lang="ja-JP" altLang="en-US" dirty="0"/>
              <a:t>を推定する</a:t>
            </a:r>
            <a:endParaRPr lang="en-US" altLang="ja-JP" dirty="0"/>
          </a:p>
          <a:p>
            <a:pPr marL="971550" lvl="1" indent="-514350">
              <a:buFont typeface="+mj-lt"/>
              <a:buAutoNum type="arabicPeriod"/>
            </a:pPr>
            <a:r>
              <a:rPr kumimoji="1" lang="ja-JP" altLang="en-US" dirty="0"/>
              <a:t>最尤推定</a:t>
            </a:r>
            <a:endParaRPr kumimoji="1" lang="en-US" altLang="ja-JP" dirty="0"/>
          </a:p>
          <a:p>
            <a:pPr marL="971550" lvl="1" indent="-514350">
              <a:buFont typeface="+mj-lt"/>
              <a:buAutoNum type="arabicPeriod"/>
            </a:pPr>
            <a:r>
              <a:rPr lang="ja-JP" altLang="en-US" dirty="0"/>
              <a:t>ガウス分布の最尤推定</a:t>
            </a:r>
            <a:endParaRPr lang="en-US" altLang="ja-JP" dirty="0"/>
          </a:p>
          <a:p>
            <a:pPr marL="971550" lvl="1" indent="-514350">
              <a:buFont typeface="+mj-lt"/>
              <a:buAutoNum type="arabicPeriod"/>
            </a:pPr>
            <a:r>
              <a:rPr kumimoji="1" lang="ja-JP" altLang="en-US" dirty="0"/>
              <a:t>混合ガウス分布の最尤</a:t>
            </a:r>
            <a:r>
              <a:rPr lang="ja-JP" altLang="en-US" dirty="0"/>
              <a:t>推定</a:t>
            </a:r>
            <a:endParaRPr lang="en-US" altLang="ja-JP" dirty="0"/>
          </a:p>
          <a:p>
            <a:pPr marL="514350" indent="-514350">
              <a:buFont typeface="+mj-lt"/>
              <a:buAutoNum type="arabicPeriod"/>
            </a:pPr>
            <a:r>
              <a:rPr lang="en-US" altLang="ja-JP" dirty="0"/>
              <a:t>EM</a:t>
            </a:r>
            <a:r>
              <a:rPr lang="ja-JP" altLang="en-US" dirty="0"/>
              <a:t>アルゴリズム</a:t>
            </a:r>
            <a:endParaRPr lang="en-US" altLang="ja-JP" dirty="0"/>
          </a:p>
          <a:p>
            <a:pPr marL="971550" lvl="1" indent="-514350">
              <a:buFont typeface="+mj-lt"/>
              <a:buAutoNum type="arabicPeriod"/>
            </a:pPr>
            <a:r>
              <a:rPr lang="ja-JP" altLang="en-US" dirty="0"/>
              <a:t>潜在変数</a:t>
            </a:r>
            <a:endParaRPr lang="en-US" altLang="ja-JP" dirty="0"/>
          </a:p>
          <a:p>
            <a:pPr marL="971550" lvl="1" indent="-514350">
              <a:buFont typeface="+mj-lt"/>
              <a:buAutoNum type="arabicPeriod"/>
            </a:pPr>
            <a:r>
              <a:rPr lang="ja-JP" altLang="en-US" dirty="0"/>
              <a:t>負担率</a:t>
            </a:r>
            <a:endParaRPr lang="en-US" altLang="ja-JP" dirty="0"/>
          </a:p>
          <a:p>
            <a:pPr marL="971550" lvl="1" indent="-514350">
              <a:buFont typeface="+mj-lt"/>
              <a:buAutoNum type="arabicPeriod"/>
            </a:pPr>
            <a:r>
              <a:rPr lang="ja-JP" altLang="en-US" dirty="0"/>
              <a:t>Ｑ関数</a:t>
            </a:r>
            <a:endParaRPr lang="en-US" altLang="ja-JP" dirty="0"/>
          </a:p>
          <a:p>
            <a:pPr marL="971550" lvl="1" indent="-514350">
              <a:buFont typeface="+mj-lt"/>
              <a:buAutoNum type="arabicPeriod"/>
            </a:pPr>
            <a:r>
              <a:rPr lang="en-US" altLang="ja-JP" dirty="0"/>
              <a:t>EM</a:t>
            </a:r>
            <a:r>
              <a:rPr lang="ja-JP" altLang="en-US" dirty="0"/>
              <a:t>ステップ</a:t>
            </a:r>
            <a:endParaRPr lang="en-US" altLang="ja-JP" dirty="0"/>
          </a:p>
        </p:txBody>
      </p:sp>
    </p:spTree>
    <p:extLst>
      <p:ext uri="{BB962C8B-B14F-4D97-AF65-F5344CB8AC3E}">
        <p14:creationId xmlns:p14="http://schemas.microsoft.com/office/powerpoint/2010/main" val="2272587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lang="en-US" altLang="ja-JP" dirty="0">
                <a:solidFill>
                  <a:schemeClr val="accent1"/>
                </a:solidFill>
              </a:rPr>
              <a:t>2</a:t>
            </a:r>
            <a:r>
              <a:rPr kumimoji="1" lang="en-US" altLang="ja-JP" dirty="0">
                <a:solidFill>
                  <a:schemeClr val="accent1"/>
                </a:solidFill>
              </a:rPr>
              <a:t>.1 </a:t>
            </a:r>
            <a:r>
              <a:rPr kumimoji="1" lang="ja-JP" altLang="en-US" dirty="0">
                <a:solidFill>
                  <a:schemeClr val="accent1"/>
                </a:solidFill>
              </a:rPr>
              <a:t>分布のパラメータを推定する</a:t>
            </a:r>
          </a:p>
        </p:txBody>
      </p:sp>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p:txBody>
          <a:bodyPr/>
          <a:lstStyle/>
          <a:p>
            <a:pPr marL="0" indent="0">
              <a:buNone/>
            </a:pPr>
            <a:r>
              <a:rPr lang="ja-JP" altLang="en-US" dirty="0"/>
              <a:t>分布の形（何分布か）が分かっているとき，入力のデータに最もフィットするように分布のパラメータを決めたい．</a:t>
            </a:r>
            <a:endParaRPr lang="en-US" altLang="ja-JP" dirty="0"/>
          </a:p>
          <a:p>
            <a:pPr marL="0" indent="0">
              <a:buNone/>
            </a:pPr>
            <a:r>
              <a:rPr lang="ja-JP" altLang="en-US" dirty="0"/>
              <a:t>パラメータの決め方は，</a:t>
            </a:r>
            <a:r>
              <a:rPr lang="ja-JP" altLang="en-US" b="1" dirty="0"/>
              <a:t>最尤推定</a:t>
            </a:r>
            <a:r>
              <a:rPr lang="ja-JP" altLang="en-US" dirty="0"/>
              <a:t>と</a:t>
            </a:r>
            <a:r>
              <a:rPr lang="en-US" altLang="ja-JP" b="1" dirty="0"/>
              <a:t>EM</a:t>
            </a:r>
            <a:r>
              <a:rPr lang="ja-JP" altLang="en-US" b="1" dirty="0"/>
              <a:t>アルゴリズム</a:t>
            </a:r>
            <a:r>
              <a:rPr lang="ja-JP" altLang="en-US" dirty="0"/>
              <a:t>が有名．</a:t>
            </a:r>
            <a:endParaRPr lang="en-US" altLang="ja-JP" dirty="0"/>
          </a:p>
          <a:p>
            <a:pPr marL="0" indent="0">
              <a:buNone/>
            </a:pPr>
            <a:r>
              <a:rPr lang="en-US" altLang="ja-JP" b="1" dirty="0">
                <a:solidFill>
                  <a:schemeClr val="accent1"/>
                </a:solidFill>
              </a:rPr>
              <a:t>2.1.1 </a:t>
            </a:r>
            <a:r>
              <a:rPr lang="ja-JP" altLang="en-US" b="1" dirty="0">
                <a:solidFill>
                  <a:schemeClr val="accent1"/>
                </a:solidFill>
              </a:rPr>
              <a:t>最尤推定</a:t>
            </a:r>
            <a:endParaRPr lang="en-US" altLang="ja-JP" b="1" dirty="0">
              <a:solidFill>
                <a:schemeClr val="accent1"/>
              </a:solidFill>
            </a:endParaRPr>
          </a:p>
          <a:p>
            <a:pPr marL="0" indent="0">
              <a:buNone/>
            </a:pPr>
            <a:r>
              <a:rPr lang="en-US" altLang="ja-JP" dirty="0">
                <a:solidFill>
                  <a:schemeClr val="accent1"/>
                </a:solidFill>
              </a:rPr>
              <a:t>	</a:t>
            </a:r>
            <a:r>
              <a:rPr lang="ja-JP" altLang="en-US" dirty="0"/>
              <a:t>尤度を最大化するが，尤度は積の形であるため，最大値を</a:t>
            </a:r>
            <a:r>
              <a:rPr lang="en-US" altLang="ja-JP" dirty="0"/>
              <a:t>	</a:t>
            </a:r>
            <a:r>
              <a:rPr lang="ja-JP" altLang="en-US" dirty="0"/>
              <a:t>考えにくい．</a:t>
            </a:r>
            <a:endParaRPr lang="en-US" altLang="ja-JP" dirty="0"/>
          </a:p>
          <a:p>
            <a:pPr marL="0" indent="0">
              <a:buNone/>
            </a:pPr>
            <a:r>
              <a:rPr lang="en-US" altLang="ja-JP" dirty="0"/>
              <a:t>	</a:t>
            </a:r>
            <a:r>
              <a:rPr lang="ja-JP" altLang="en-US" dirty="0"/>
              <a:t>したがって，尤度の対数を取った対数尤度を最大化する問</a:t>
            </a:r>
            <a:r>
              <a:rPr lang="en-US" altLang="ja-JP" dirty="0"/>
              <a:t>	</a:t>
            </a:r>
            <a:r>
              <a:rPr lang="ja-JP" altLang="en-US" dirty="0"/>
              <a:t>題を解く．</a:t>
            </a:r>
            <a:endParaRPr lang="en-US" altLang="ja-JP" dirty="0"/>
          </a:p>
          <a:p>
            <a:pPr marL="0" indent="0">
              <a:buNone/>
            </a:pPr>
            <a:r>
              <a:rPr lang="ja-JP" altLang="en-US" dirty="0"/>
              <a:t> </a:t>
            </a:r>
            <a:endParaRPr lang="en-US" altLang="ja-JP" dirty="0"/>
          </a:p>
        </p:txBody>
      </p:sp>
    </p:spTree>
    <p:extLst>
      <p:ext uri="{BB962C8B-B14F-4D97-AF65-F5344CB8AC3E}">
        <p14:creationId xmlns:p14="http://schemas.microsoft.com/office/powerpoint/2010/main" val="33211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lang="en-US" altLang="ja-JP" dirty="0">
                <a:solidFill>
                  <a:schemeClr val="accent1"/>
                </a:solidFill>
              </a:rPr>
              <a:t>2</a:t>
            </a:r>
            <a:r>
              <a:rPr kumimoji="1" lang="en-US" altLang="ja-JP" dirty="0">
                <a:solidFill>
                  <a:schemeClr val="accent1"/>
                </a:solidFill>
              </a:rPr>
              <a:t>.1 </a:t>
            </a:r>
            <a:r>
              <a:rPr kumimoji="1" lang="ja-JP" altLang="en-US" dirty="0">
                <a:solidFill>
                  <a:schemeClr val="accent1"/>
                </a:solidFill>
              </a:rPr>
              <a:t>分布のパラメータを推定する</a:t>
            </a:r>
          </a:p>
        </p:txBody>
      </p:sp>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p:txBody>
          <a:bodyPr/>
          <a:lstStyle/>
          <a:p>
            <a:pPr marL="0" indent="0">
              <a:buNone/>
            </a:pPr>
            <a:r>
              <a:rPr lang="en-US" altLang="ja-JP" b="1" dirty="0">
                <a:solidFill>
                  <a:schemeClr val="accent1"/>
                </a:solidFill>
              </a:rPr>
              <a:t>2.1.1 </a:t>
            </a:r>
            <a:r>
              <a:rPr lang="ja-JP" altLang="en-US" b="1" dirty="0">
                <a:solidFill>
                  <a:schemeClr val="accent1"/>
                </a:solidFill>
              </a:rPr>
              <a:t>最尤推定</a:t>
            </a:r>
            <a:endParaRPr lang="en-US" altLang="ja-JP" b="1" dirty="0">
              <a:solidFill>
                <a:schemeClr val="accent1"/>
              </a:solidFill>
            </a:endParaRPr>
          </a:p>
          <a:p>
            <a:pPr marL="0" indent="0">
              <a:buNone/>
            </a:pPr>
            <a:r>
              <a:rPr lang="en-US" altLang="ja-JP" b="1" dirty="0"/>
              <a:t>2.1.1.1 </a:t>
            </a:r>
            <a:r>
              <a:rPr lang="ja-JP" altLang="en-US" b="1" dirty="0"/>
              <a:t>尤度</a:t>
            </a:r>
            <a:endParaRPr lang="en-US" altLang="ja-JP" b="1" dirty="0"/>
          </a:p>
          <a:p>
            <a:pPr marL="0" indent="0">
              <a:buNone/>
            </a:pPr>
            <a:endParaRPr lang="en-US" altLang="ja-JP" b="1" dirty="0"/>
          </a:p>
          <a:p>
            <a:pPr marL="0" indent="0">
              <a:buNone/>
            </a:pPr>
            <a:r>
              <a:rPr lang="ja-JP" altLang="en-US" b="1" dirty="0"/>
              <a:t>富永君が説明してくれる．</a:t>
            </a:r>
            <a:endParaRPr lang="en-US" altLang="ja-JP" b="1" dirty="0"/>
          </a:p>
        </p:txBody>
      </p:sp>
    </p:spTree>
    <p:extLst>
      <p:ext uri="{BB962C8B-B14F-4D97-AF65-F5344CB8AC3E}">
        <p14:creationId xmlns:p14="http://schemas.microsoft.com/office/powerpoint/2010/main" val="37698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857F-69AF-3343-8D2E-38F17F68C5A9}"/>
              </a:ext>
            </a:extLst>
          </p:cNvPr>
          <p:cNvSpPr>
            <a:spLocks noGrp="1"/>
          </p:cNvSpPr>
          <p:nvPr>
            <p:ph type="title"/>
          </p:nvPr>
        </p:nvSpPr>
        <p:spPr/>
        <p:txBody>
          <a:bodyPr/>
          <a:lstStyle/>
          <a:p>
            <a:r>
              <a:rPr kumimoji="1" lang="en-US" altLang="ja-JP" dirty="0">
                <a:solidFill>
                  <a:schemeClr val="accent1"/>
                </a:solidFill>
              </a:rPr>
              <a:t>2.1.2 </a:t>
            </a:r>
            <a:r>
              <a:rPr kumimoji="1" lang="ja-JP" altLang="en-US" dirty="0">
                <a:solidFill>
                  <a:schemeClr val="accent1"/>
                </a:solidFill>
              </a:rPr>
              <a:t>ガウス分布の最尤推定</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3C06DC3-A5DC-7CE6-65A3-8B10C937085E}"/>
                  </a:ext>
                </a:extLst>
              </p:cNvPr>
              <p:cNvSpPr>
                <a:spLocks noGrp="1"/>
              </p:cNvSpPr>
              <p:nvPr>
                <p:ph idx="1"/>
              </p:nvPr>
            </p:nvSpPr>
            <p:spPr/>
            <p:txBody>
              <a:bodyPr>
                <a:normAutofit lnSpcReduction="10000"/>
              </a:bodyPr>
              <a:lstStyle/>
              <a:p>
                <a:pPr marL="0" indent="0">
                  <a:buNone/>
                </a:pPr>
                <a:r>
                  <a:rPr lang="ja-JP" altLang="en-US" dirty="0"/>
                  <a:t>観測値</a:t>
                </a:r>
                <a14:m>
                  <m:oMath xmlns:m="http://schemas.openxmlformats.org/officeDocument/2006/math">
                    <m:d>
                      <m:dPr>
                        <m:begChr m:val="{"/>
                        <m:endChr m:val="}"/>
                        <m:ctrlPr>
                          <a:rPr lang="en-US" altLang="ja-JP"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Sub>
                      </m:e>
                    </m:d>
                  </m:oMath>
                </a14:m>
                <a:r>
                  <a:rPr lang="ja-JP" altLang="en-US" dirty="0"/>
                  <a:t> が独立に得られたと仮定したデータ集合</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𝑿</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2, …, </m:t>
                                  </m:r>
                                </m:sub>
                              </m:sSub>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𝑁</m:t>
                                  </m:r>
                                </m:sub>
                              </m:sSub>
                            </m:e>
                          </m:d>
                        </m:e>
                        <m:sup>
                          <m:r>
                            <a:rPr lang="en-US" altLang="ja-JP" b="0" i="1" smtClean="0">
                              <a:latin typeface="Cambria Math" panose="02040503050406030204" pitchFamily="18" charset="0"/>
                            </a:rPr>
                            <m:t>𝑇</m:t>
                          </m:r>
                        </m:sup>
                      </m:sSup>
                    </m:oMath>
                  </m:oMathPara>
                </a14:m>
                <a:endParaRPr lang="en-US" altLang="ja-JP" dirty="0"/>
              </a:p>
              <a:p>
                <a:pPr marL="0" indent="0">
                  <a:buNone/>
                </a:pPr>
                <a:r>
                  <a:rPr lang="ja-JP" altLang="en-US" dirty="0"/>
                  <a:t>があるとき，パラメータは最尤推定によって求められ対数尤度関数は次のよう．</a:t>
                </a:r>
                <a:endParaRPr lang="en-US" altLang="ja-JP" dirty="0"/>
              </a:p>
              <a:p>
                <a:pPr marL="0" indent="0">
                  <a:buNone/>
                </a:pPr>
                <a:endParaRPr lang="en-US" altLang="ja-JP" dirty="0"/>
              </a:p>
              <a:p>
                <a:pPr marL="0" indent="0">
                  <a:buNone/>
                </a:pPr>
                <a:r>
                  <a:rPr lang="ja-JP" altLang="en-US" dirty="0"/>
                  <a:t>整理すると，尤度関数はデータに対して</a:t>
                </a:r>
                <a:endParaRPr lang="en-US" altLang="ja-JP" dirty="0"/>
              </a:p>
              <a:p>
                <a:pPr marL="0" indent="0">
                  <a:buNone/>
                </a:pPr>
                <a:endParaRPr lang="en-US" altLang="ja-JP" dirty="0"/>
              </a:p>
              <a:p>
                <a:pPr marL="0" indent="0">
                  <a:buNone/>
                </a:pPr>
                <a:r>
                  <a:rPr lang="ja-JP" altLang="en-US" dirty="0"/>
                  <a:t>のみに依存していると分かる．</a:t>
                </a:r>
                <a:endParaRPr lang="en-US" altLang="ja-JP" dirty="0"/>
              </a:p>
              <a:p>
                <a:pPr marL="0" indent="0">
                  <a:buNone/>
                </a:pPr>
                <a:r>
                  <a:rPr lang="ja-JP" altLang="en-US" dirty="0"/>
                  <a:t>この</a:t>
                </a:r>
                <a:r>
                  <a:rPr lang="en-US" altLang="ja-JP" dirty="0"/>
                  <a:t>2</a:t>
                </a:r>
                <a:r>
                  <a:rPr lang="ja-JP" altLang="en-US" dirty="0"/>
                  <a:t>つをガウス分布の</a:t>
                </a:r>
                <a:r>
                  <a:rPr lang="ja-JP" altLang="en-US" b="1" dirty="0"/>
                  <a:t>十分統計量</a:t>
                </a:r>
                <a:r>
                  <a:rPr lang="ja-JP" altLang="en-US" dirty="0"/>
                  <a:t>という．</a:t>
                </a:r>
                <a:endParaRPr lang="en-US" altLang="ja-JP" dirty="0"/>
              </a:p>
              <a:p>
                <a:pPr marL="0" indent="0">
                  <a:buNone/>
                </a:pPr>
                <a:endParaRPr lang="en-US" altLang="ja-JP" dirty="0"/>
              </a:p>
              <a:p>
                <a:pPr marL="0" indent="0">
                  <a:buNone/>
                </a:pPr>
                <a:endParaRPr lang="en-US" altLang="ja-JP" dirty="0"/>
              </a:p>
            </p:txBody>
          </p:sp>
        </mc:Choice>
        <mc:Fallback>
          <p:sp>
            <p:nvSpPr>
              <p:cNvPr id="3" name="コンテンツ プレースホルダー 2">
                <a:extLst>
                  <a:ext uri="{FF2B5EF4-FFF2-40B4-BE49-F238E27FC236}">
                    <a16:creationId xmlns:a16="http://schemas.microsoft.com/office/drawing/2014/main" id="{73C06DC3-A5DC-7CE6-65A3-8B10C937085E}"/>
                  </a:ext>
                </a:extLst>
              </p:cNvPr>
              <p:cNvSpPr>
                <a:spLocks noGrp="1" noRot="1" noChangeAspect="1" noMove="1" noResize="1" noEditPoints="1" noAdjustHandles="1" noChangeArrowheads="1" noChangeShapeType="1" noTextEdit="1"/>
              </p:cNvSpPr>
              <p:nvPr>
                <p:ph idx="1"/>
              </p:nvPr>
            </p:nvSpPr>
            <p:spPr>
              <a:blipFill>
                <a:blip r:embed="rId2"/>
                <a:stretch>
                  <a:fillRect l="-1217" t="-2941" r="-696"/>
                </a:stretch>
              </a:blipFill>
            </p:spPr>
            <p:txBody>
              <a:bodyPr/>
              <a:lstStyle/>
              <a:p>
                <a:r>
                  <a:rPr lang="ja-JP" altLang="en-US">
                    <a:noFill/>
                  </a:rPr>
                  <a:t> </a:t>
                </a:r>
              </a:p>
            </p:txBody>
          </p:sp>
        </mc:Fallback>
      </mc:AlternateContent>
      <p:pic>
        <p:nvPicPr>
          <p:cNvPr id="9" name="図 8" descr="テーブル&#10;&#10;低い精度で自動的に生成された説明">
            <a:extLst>
              <a:ext uri="{FF2B5EF4-FFF2-40B4-BE49-F238E27FC236}">
                <a16:creationId xmlns:a16="http://schemas.microsoft.com/office/drawing/2014/main" id="{9EBB52A4-6D39-2C01-BB88-7B99E0F6326B}"/>
              </a:ext>
            </a:extLst>
          </p:cNvPr>
          <p:cNvPicPr>
            <a:picLocks noChangeAspect="1"/>
          </p:cNvPicPr>
          <p:nvPr/>
        </p:nvPicPr>
        <p:blipFill rotWithShape="1">
          <a:blip r:embed="rId3">
            <a:extLst>
              <a:ext uri="{28A0092B-C50C-407E-A947-70E740481C1C}">
                <a14:useLocalDpi xmlns:a14="http://schemas.microsoft.com/office/drawing/2010/main" val="0"/>
              </a:ext>
            </a:extLst>
          </a:blip>
          <a:srcRect l="32756" t="3750" r="60509" b="6628"/>
          <a:stretch/>
        </p:blipFill>
        <p:spPr>
          <a:xfrm rot="5400000">
            <a:off x="5797475" y="748065"/>
            <a:ext cx="597049" cy="5958920"/>
          </a:xfrm>
          <a:prstGeom prst="rect">
            <a:avLst/>
          </a:prstGeom>
        </p:spPr>
      </p:pic>
      <p:pic>
        <p:nvPicPr>
          <p:cNvPr id="10" name="図 9" descr="テーブル&#10;&#10;低い精度で自動的に生成された説明">
            <a:extLst>
              <a:ext uri="{FF2B5EF4-FFF2-40B4-BE49-F238E27FC236}">
                <a16:creationId xmlns:a16="http://schemas.microsoft.com/office/drawing/2014/main" id="{EBAB3957-5504-7C93-0E0B-3319D611224D}"/>
              </a:ext>
            </a:extLst>
          </p:cNvPr>
          <p:cNvPicPr>
            <a:picLocks noChangeAspect="1"/>
          </p:cNvPicPr>
          <p:nvPr/>
        </p:nvPicPr>
        <p:blipFill rotWithShape="1">
          <a:blip r:embed="rId4">
            <a:extLst>
              <a:ext uri="{28A0092B-C50C-407E-A947-70E740481C1C}">
                <a14:useLocalDpi xmlns:a14="http://schemas.microsoft.com/office/drawing/2010/main" val="0"/>
              </a:ext>
            </a:extLst>
          </a:blip>
          <a:srcRect l="45816" t="3750" r="47449" b="6628"/>
          <a:stretch/>
        </p:blipFill>
        <p:spPr>
          <a:xfrm rot="5400000">
            <a:off x="5797476" y="1755934"/>
            <a:ext cx="597048" cy="5958920"/>
          </a:xfrm>
          <a:prstGeom prst="rect">
            <a:avLst/>
          </a:prstGeom>
        </p:spPr>
      </p:pic>
    </p:spTree>
    <p:extLst>
      <p:ext uri="{BB962C8B-B14F-4D97-AF65-F5344CB8AC3E}">
        <p14:creationId xmlns:p14="http://schemas.microsoft.com/office/powerpoint/2010/main" val="37390797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369</TotalTime>
  <Words>901</Words>
  <Application>Microsoft Office PowerPoint</Application>
  <PresentationFormat>ワイド画面</PresentationFormat>
  <Paragraphs>123</Paragraphs>
  <Slides>18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游ゴシック</vt:lpstr>
      <vt:lpstr>游ゴシック Light</vt:lpstr>
      <vt:lpstr>Arial</vt:lpstr>
      <vt:lpstr>Cambria Math</vt:lpstr>
      <vt:lpstr>Office テーマ</vt:lpstr>
      <vt:lpstr>GMMの学習方法</vt:lpstr>
      <vt:lpstr>目次</vt:lpstr>
      <vt:lpstr>1. GMMとは</vt:lpstr>
      <vt:lpstr>1.1 混合ガウスモデル</vt:lpstr>
      <vt:lpstr>1.1 混合ガウスモデル</vt:lpstr>
      <vt:lpstr>2. GMMの学習方法</vt:lpstr>
      <vt:lpstr>2.1 分布のパラメータを推定する</vt:lpstr>
      <vt:lpstr>2.1 分布のパラメータを推定する</vt:lpstr>
      <vt:lpstr>2.1.2 ガウス分布の最尤推定</vt:lpstr>
      <vt:lpstr>2.1.2 ガウス分布の最尤推定</vt:lpstr>
      <vt:lpstr>2.1.3 混合ガウス分布と最尤推定</vt:lpstr>
      <vt:lpstr>2.2 EMアルゴリズム</vt:lpstr>
      <vt:lpstr>2.2.1 潜在変数</vt:lpstr>
      <vt:lpstr>2.2.1 潜在変数</vt:lpstr>
      <vt:lpstr>2.2.2 負担率</vt:lpstr>
      <vt:lpstr>2.2.3 Q関数</vt:lpstr>
      <vt:lpstr>2.2.3 Q関数</vt:lpstr>
      <vt:lpstr>2.2.4 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GMMの学習方法</dc:title>
  <dc:creator>拓生 山口</dc:creator>
  <cp:lastModifiedBy>拓生 山口</cp:lastModifiedBy>
  <cp:revision>1</cp:revision>
  <dcterms:created xsi:type="dcterms:W3CDTF">2024-05-20T00:43:06Z</dcterms:created>
  <dcterms:modified xsi:type="dcterms:W3CDTF">2024-05-20T06:52:51Z</dcterms:modified>
</cp:coreProperties>
</file>